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59" r:id="rId2"/>
    <p:sldId id="812" r:id="rId3"/>
    <p:sldId id="870" r:id="rId4"/>
    <p:sldId id="673" r:id="rId5"/>
    <p:sldId id="638" r:id="rId6"/>
    <p:sldId id="773" r:id="rId7"/>
    <p:sldId id="797" r:id="rId8"/>
    <p:sldId id="727" r:id="rId9"/>
    <p:sldId id="807" r:id="rId10"/>
    <p:sldId id="752" r:id="rId11"/>
    <p:sldId id="730" r:id="rId12"/>
    <p:sldId id="745" r:id="rId13"/>
    <p:sldId id="652" r:id="rId14"/>
    <p:sldId id="653" r:id="rId15"/>
    <p:sldId id="803" r:id="rId16"/>
    <p:sldId id="750" r:id="rId17"/>
    <p:sldId id="751" r:id="rId18"/>
    <p:sldId id="804" r:id="rId19"/>
    <p:sldId id="761" r:id="rId20"/>
    <p:sldId id="762" r:id="rId21"/>
    <p:sldId id="710" r:id="rId22"/>
    <p:sldId id="798" r:id="rId23"/>
    <p:sldId id="805" r:id="rId24"/>
    <p:sldId id="801" r:id="rId25"/>
    <p:sldId id="406" r:id="rId26"/>
    <p:sldId id="444" r:id="rId27"/>
    <p:sldId id="811" r:id="rId28"/>
    <p:sldId id="809" r:id="rId29"/>
    <p:sldId id="688" r:id="rId30"/>
    <p:sldId id="808" r:id="rId31"/>
    <p:sldId id="778" r:id="rId32"/>
    <p:sldId id="669" r:id="rId33"/>
    <p:sldId id="810" r:id="rId34"/>
    <p:sldId id="711" r:id="rId35"/>
    <p:sldId id="747" r:id="rId36"/>
    <p:sldId id="701" r:id="rId37"/>
    <p:sldId id="716" r:id="rId38"/>
    <p:sldId id="348" r:id="rId39"/>
    <p:sldId id="388" r:id="rId40"/>
    <p:sldId id="799" r:id="rId41"/>
    <p:sldId id="781" r:id="rId42"/>
    <p:sldId id="777" r:id="rId43"/>
    <p:sldId id="770" r:id="rId44"/>
    <p:sldId id="714" r:id="rId45"/>
  </p:sldIdLst>
  <p:sldSz cx="9144000" cy="6858000" type="screen4x3"/>
  <p:notesSz cx="6858000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3399"/>
    <a:srgbClr val="BBBBEF"/>
    <a:srgbClr val="E4E4F8"/>
    <a:srgbClr val="C0C0C0"/>
    <a:srgbClr val="CCE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90"/>
    <p:restoredTop sz="94703"/>
  </p:normalViewPr>
  <p:slideViewPr>
    <p:cSldViewPr snapToGrid="0">
      <p:cViewPr varScale="1">
        <p:scale>
          <a:sx n="97" d="100"/>
          <a:sy n="97" d="100"/>
        </p:scale>
        <p:origin x="72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948" y="-90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preprint only</c:v>
                </c:pt>
              </c:strCache>
            </c:strRef>
          </c:tx>
          <c:spPr>
            <a:solidFill>
              <a:srgbClr val="8A1739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bg1"/>
                        </a:solidFill>
                      </a:rPr>
                      <a:t>preprint only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047C-417B-9527-7ACD623FA6A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7C-417B-9527-7ACD623FA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Preprint</c:v>
                </c:pt>
                <c:pt idx="1">
                  <c:v>Peer-reviewed journal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7C-417B-9527-7ACD623FA6A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preprint to peer-reviewed journal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dirty="0"/>
                      <a:t>preprint</a:t>
                    </a:r>
                  </a:p>
                  <a:p>
                    <a:pPr>
                      <a:defRPr sz="1050" b="0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dirty="0"/>
                      <a:t>to </a:t>
                    </a:r>
                  </a:p>
                  <a:p>
                    <a:pPr>
                      <a:defRPr sz="1050" b="0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dirty="0"/>
                      <a:t>peer-reviewed journal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047C-417B-9527-7ACD623FA6A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7C-417B-9527-7ACD623FA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Preprint</c:v>
                </c:pt>
                <c:pt idx="1">
                  <c:v>Peer-reviewed journal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108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7C-417B-9527-7ACD623FA6A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peer-reviewed journal only</c:v>
                </c:pt>
              </c:strCache>
            </c:strRef>
          </c:tx>
          <c:spPr>
            <a:solidFill>
              <a:srgbClr val="00A3A6"/>
            </a:solidFill>
            <a:ln w="9525"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7C-417B-9527-7ACD623FA6AD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>
                        <a:solidFill>
                          <a:srgbClr val="002060"/>
                        </a:solidFill>
                      </a:rPr>
                      <a:t>peer-reviewed journal only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047C-417B-9527-7ACD623FA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Preprint</c:v>
                </c:pt>
                <c:pt idx="1">
                  <c:v>Peer-reviewed journal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0</c:v>
                </c:pt>
                <c:pt idx="1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7C-417B-9527-7ACD623FA6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1403248879"/>
        <c:axId val="1403250127"/>
      </c:barChart>
      <c:catAx>
        <c:axId val="14032488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3250127"/>
        <c:crosses val="autoZero"/>
        <c:auto val="1"/>
        <c:lblAlgn val="ctr"/>
        <c:lblOffset val="100"/>
        <c:noMultiLvlLbl val="0"/>
      </c:catAx>
      <c:valAx>
        <c:axId val="140325012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3248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2975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93DD603-F1AE-0648-BFBC-4EC4DEAB0D76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16463"/>
            <a:ext cx="50292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2975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8523B09-CF0B-3B45-9B09-FA1FA6FBE6A8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0CE9DF5C-9319-6345-B5BE-28E34CFDA50B}" type="slidenum">
              <a:rPr lang="fr-FR" altLang="x-none"/>
              <a:pPr>
                <a:spcBef>
                  <a:spcPct val="0"/>
                </a:spcBef>
              </a:pPr>
              <a:t>1</a:t>
            </a:fld>
            <a:endParaRPr lang="fr-FR" altLang="x-none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 altLang="x-none" dirty="0">
              <a:latin typeface="Times New Roman" charset="0"/>
              <a:ea typeface="MS PGothic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7C099-BDE7-A94A-BC8E-A1DCD8E712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74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523B09-CF0B-3B45-9B09-FA1FA6FBE6A8}" type="slidenum">
              <a:rPr lang="fr-FR" altLang="x-none" smtClean="0"/>
              <a:pPr>
                <a:defRPr/>
              </a:pPr>
              <a:t>20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7259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C2F8A-1AC9-4D93-8611-24B8320C1B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34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C2F8A-1AC9-4D93-8611-24B8320C1B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C85CD-1D07-4582-8659-FEDF1C48B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416310-214E-6B3A-2F56-E111E5ABD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051F7-DB5E-3575-E941-B31A46711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75E4C-EF7F-3ECC-B6E1-766A06A21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C2F8A-1AC9-4D93-8611-24B8320C1B2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44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C2F8A-1AC9-4D93-8611-24B8320C1B2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17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C2F8A-1AC9-4D93-8611-24B8320C1B2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0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C67B5-85F9-8948-BDA7-1EF693B572D7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952421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16289-A09E-4C4B-BB32-092E8614C357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6330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77000" y="152400"/>
            <a:ext cx="1981200" cy="59436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791200" cy="59436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B2CE9-1BB7-E14D-98A4-EF75A6A63DBB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2182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315200" cy="9906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5A72F-2E70-CC46-BFC9-4A409C470FA4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7595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FA418-140F-B048-BA66-989BB505C5F6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80261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4425A-47EB-7548-8244-321429783C3E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16603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41CBF-74EB-BF4B-A3E5-666C246813CF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82163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3A352-BB08-AC41-A309-828A15352ED3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62492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578A1-1B91-A740-BD72-A7F7F4406510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56817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4D7B1-8478-FB44-B948-BB9AB5B614BC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68647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D1B68-3F6B-C243-B718-48BDC501913D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146606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75CB2-0CC7-A34D-9960-16079301FFD0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29031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31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x-none"/>
              <a:t>Click to edit Master text styles</a:t>
            </a:r>
          </a:p>
          <a:p>
            <a:pPr lvl="1"/>
            <a:r>
              <a:rPr lang="fr-FR" altLang="x-none"/>
              <a:t>Second level</a:t>
            </a:r>
          </a:p>
          <a:p>
            <a:pPr lvl="2"/>
            <a:r>
              <a:rPr lang="fr-FR" altLang="x-none"/>
              <a:t>Third level</a:t>
            </a:r>
          </a:p>
          <a:p>
            <a:pPr lvl="3"/>
            <a:r>
              <a:rPr lang="fr-FR" altLang="x-none"/>
              <a:t>Fourth level</a:t>
            </a:r>
          </a:p>
          <a:p>
            <a:pPr lvl="4"/>
            <a:r>
              <a:rPr lang="fr-FR" altLang="x-none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8174D7F-DA60-3546-99B2-4FF80B3672EE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  <p:sp>
        <p:nvSpPr>
          <p:cNvPr id="1029" name="Line 10"/>
          <p:cNvSpPr>
            <a:spLocks noChangeShapeType="1"/>
          </p:cNvSpPr>
          <p:nvPr userDrawn="1"/>
        </p:nvSpPr>
        <p:spPr bwMode="auto">
          <a:xfrm>
            <a:off x="533400" y="1143000"/>
            <a:ext cx="7924800" cy="0"/>
          </a:xfrm>
          <a:prstGeom prst="line">
            <a:avLst/>
          </a:prstGeom>
          <a:noFill/>
          <a:ln w="3810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2"/>
          <p:cNvSpPr>
            <a:spLocks noGrp="1"/>
          </p:cNvSpPr>
          <p:nvPr>
            <p:ph type="ctrTitle"/>
          </p:nvPr>
        </p:nvSpPr>
        <p:spPr>
          <a:xfrm>
            <a:off x="685800" y="2139950"/>
            <a:ext cx="7772400" cy="1470025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+mn-lt"/>
                <a:ea typeface="MS PGothic" charset="-128"/>
              </a:rPr>
              <a:t>La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  <a:latin typeface="+mn-lt"/>
                <a:ea typeface="MS PGothic" charset="-128"/>
              </a:rPr>
              <a:t>peer-review</a:t>
            </a:r>
            <a:endParaRPr lang="fr-FR" dirty="0">
              <a:solidFill>
                <a:schemeClr val="tx2">
                  <a:lumMod val="75000"/>
                </a:schemeClr>
              </a:solidFill>
              <a:latin typeface="+mn-lt"/>
              <a:ea typeface="MS PGothic" charset="-128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944688"/>
          </a:xfrm>
        </p:spPr>
        <p:txBody>
          <a:bodyPr/>
          <a:lstStyle/>
          <a:p>
            <a:r>
              <a:rPr lang="en-GB" altLang="x-none" sz="2000" dirty="0">
                <a:ea typeface="MS PGothic" charset="-128"/>
                <a:cs typeface="ＭＳ Ｐゴシック" charset="-128"/>
              </a:rPr>
              <a:t>Isabelle Boutron</a:t>
            </a:r>
          </a:p>
          <a:p>
            <a:endParaRPr lang="en-GB" altLang="x-none" sz="2000" baseline="30000" dirty="0">
              <a:ea typeface="MS PGothic" charset="-128"/>
              <a:cs typeface="ＭＳ Ｐゴシック" charset="-128"/>
            </a:endParaRPr>
          </a:p>
          <a:p>
            <a:endParaRPr lang="en-GB" altLang="x-none" sz="2000" baseline="30000" dirty="0">
              <a:ea typeface="MS PGothic" charset="-128"/>
              <a:cs typeface="ＭＳ Ｐゴシック" charset="-128"/>
            </a:endParaRPr>
          </a:p>
          <a:p>
            <a:r>
              <a:rPr lang="en-GB" altLang="x-none" sz="1600" dirty="0">
                <a:ea typeface="MS PGothic" charset="-128"/>
              </a:rPr>
              <a:t>METHODS team</a:t>
            </a:r>
          </a:p>
          <a:p>
            <a:r>
              <a:rPr lang="en-GB" altLang="x-none" sz="1600" dirty="0">
                <a:ea typeface="MS PGothic" charset="-128"/>
              </a:rPr>
              <a:t>Research Centre and Epidemiology an Statistics (CRESS) </a:t>
            </a:r>
          </a:p>
          <a:p>
            <a:r>
              <a:rPr lang="en-GB" altLang="x-none" sz="1600" dirty="0">
                <a:ea typeface="MS PGothic" charset="-128"/>
              </a:rPr>
              <a:t>Université Paris </a:t>
            </a:r>
            <a:r>
              <a:rPr lang="en-GB" altLang="x-none" sz="1600" dirty="0" err="1">
                <a:ea typeface="MS PGothic" charset="-128"/>
              </a:rPr>
              <a:t>Cité</a:t>
            </a:r>
            <a:endParaRPr lang="en-GB" altLang="x-none" sz="1600" dirty="0">
              <a:ea typeface="MS PGothic" charset="-128"/>
            </a:endParaRP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685800" y="1219200"/>
            <a:ext cx="76200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GB" sz="3200" b="1" cap="small" dirty="0">
              <a:solidFill>
                <a:srgbClr val="0033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3CACE3B-41A3-B60B-3883-494DDCC4549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MS PGothic" charset="-128"/>
                <a:cs typeface="+mn-cs"/>
              </a:defRPr>
            </a:lvl9pPr>
          </a:lstStyle>
          <a:p>
            <a:fld id="{B59C3D64-FD6C-6848-839E-0466B065915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3" descr="C:\Users\Isabelle Boutron\Desktop\INSERM logo 2.PNG">
            <a:extLst>
              <a:ext uri="{FF2B5EF4-FFF2-40B4-BE49-F238E27FC236}">
                <a16:creationId xmlns:a16="http://schemas.microsoft.com/office/drawing/2014/main" id="{8725ECD0-5505-8D5F-4A7A-E138EF90C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48" y="6107113"/>
            <a:ext cx="2318100" cy="66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28C680D-3B1A-01AF-80F6-7DAB7AB8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4" y="5934100"/>
            <a:ext cx="2073341" cy="7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D577DD-E130-E0DB-C73B-2107F1C7B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365" y="6189772"/>
            <a:ext cx="1454870" cy="5043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3E7B22-BD57-51E6-2E1F-850DFB67E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178" y="4850708"/>
            <a:ext cx="2957243" cy="295724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2471598-D349-C293-064C-3E109C129510}"/>
              </a:ext>
            </a:extLst>
          </p:cNvPr>
          <p:cNvSpPr txBox="1"/>
          <p:nvPr/>
        </p:nvSpPr>
        <p:spPr>
          <a:xfrm>
            <a:off x="121664" y="900953"/>
            <a:ext cx="8592030" cy="6255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111453-928A-0EC7-36BD-283FA240B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64" y="192935"/>
            <a:ext cx="3231136" cy="13336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399" y="152400"/>
            <a:ext cx="8472055" cy="990600"/>
          </a:xfrm>
        </p:spPr>
        <p:txBody>
          <a:bodyPr/>
          <a:lstStyle/>
          <a:p>
            <a:r>
              <a:rPr lang="fr-FR" sz="2800" dirty="0"/>
              <a:t>Transparence des résultats publiés (</a:t>
            </a:r>
            <a:r>
              <a:rPr lang="fr-FR" sz="2800" dirty="0" err="1"/>
              <a:t>peer-reviewed</a:t>
            </a:r>
            <a:r>
              <a:rPr lang="fr-FR" sz="2800" dirty="0"/>
              <a:t>) vs postés dans les registres d’essais (pas de </a:t>
            </a:r>
            <a:r>
              <a:rPr lang="fr-FR" sz="2800" dirty="0" err="1"/>
              <a:t>peer-review</a:t>
            </a:r>
            <a:r>
              <a:rPr lang="fr-FR" sz="2800" dirty="0"/>
              <a:t>)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69900" y="3505200"/>
          <a:ext cx="82042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Completeness</a:t>
                      </a:r>
                      <a:r>
                        <a:rPr lang="fr-FR" dirty="0"/>
                        <a:t> of </a:t>
                      </a:r>
                      <a:r>
                        <a:rPr lang="fr-FR" dirty="0" err="1"/>
                        <a:t>reporting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ClinicalTrials.gov</a:t>
                      </a:r>
                    </a:p>
                    <a:p>
                      <a:pPr algn="ctr"/>
                      <a:r>
                        <a:rPr lang="fr-FR" dirty="0"/>
                        <a:t>N=202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Published</a:t>
                      </a:r>
                      <a:r>
                        <a:rPr lang="fr-FR" dirty="0"/>
                        <a:t> article</a:t>
                      </a:r>
                    </a:p>
                    <a:p>
                      <a:pPr algn="ctr"/>
                      <a:r>
                        <a:rPr lang="fr-FR" dirty="0"/>
                        <a:t>N=202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P-value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Flow of participants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&lt;0.001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Efficacy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results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Adverse </a:t>
                      </a:r>
                      <a:r>
                        <a:rPr lang="fr-FR" dirty="0" err="1"/>
                        <a:t>events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&lt;0.001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Serious</a:t>
                      </a:r>
                      <a:r>
                        <a:rPr lang="fr-FR" dirty="0"/>
                        <a:t> adverse </a:t>
                      </a:r>
                      <a:r>
                        <a:rPr lang="fr-FR" dirty="0" err="1"/>
                        <a:t>events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99%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63%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&lt;0.001</a:t>
                      </a:r>
                    </a:p>
                    <a:p>
                      <a:pPr algn="ctr"/>
                      <a:endParaRPr lang="fr-FR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92100" y="6311900"/>
            <a:ext cx="2222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Riveros</a:t>
            </a:r>
            <a:r>
              <a:rPr lang="fr-FR" sz="1600" dirty="0"/>
              <a:t> </a:t>
            </a:r>
            <a:r>
              <a:rPr lang="fr-FR" sz="1600" dirty="0" err="1"/>
              <a:t>Plos</a:t>
            </a:r>
            <a:r>
              <a:rPr lang="fr-FR" sz="1600" dirty="0"/>
              <a:t> Med, 2013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46100" y="2463800"/>
            <a:ext cx="814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of randomized controlled trials of drugs with results both posted and </a:t>
            </a:r>
            <a:r>
              <a:rPr lang="fr-FR" dirty="0" err="1"/>
              <a:t>published</a:t>
            </a:r>
            <a:endParaRPr lang="fr-F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5093" y="1353403"/>
            <a:ext cx="7175500" cy="89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6512"/>
            <a:ext cx="170509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F0CDE4-6A00-4B90-AB88-8A351D470DF2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6241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Detection du ‘selective reporting of outcomes’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11</a:t>
            </a:fld>
            <a:endParaRPr lang="fr-FR" altLang="x-none"/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287312"/>
            <a:ext cx="7987481" cy="16416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5F39B5B-3DD4-D74F-80D3-319F6EFA6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126698"/>
            <a:ext cx="8077200" cy="2969301"/>
          </a:xfrm>
        </p:spPr>
        <p:txBody>
          <a:bodyPr/>
          <a:lstStyle/>
          <a:p>
            <a:r>
              <a:rPr lang="en-GB" dirty="0"/>
              <a:t>Survey of </a:t>
            </a:r>
            <a:r>
              <a:rPr lang="fr-FR" dirty="0"/>
              <a:t>676 </a:t>
            </a:r>
            <a:r>
              <a:rPr lang="fr-FR" dirty="0" err="1"/>
              <a:t>authors</a:t>
            </a:r>
            <a:r>
              <a:rPr lang="fr-FR" dirty="0"/>
              <a:t> and </a:t>
            </a:r>
            <a:r>
              <a:rPr lang="fr-FR" dirty="0" err="1"/>
              <a:t>reviewers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reviewed</a:t>
            </a:r>
            <a:r>
              <a:rPr lang="fr-FR" dirty="0"/>
              <a:t> at least 1 article </a:t>
            </a:r>
            <a:r>
              <a:rPr lang="fr-FR" dirty="0" err="1"/>
              <a:t>reporting</a:t>
            </a:r>
            <a:r>
              <a:rPr lang="fr-FR" dirty="0"/>
              <a:t> a </a:t>
            </a:r>
            <a:r>
              <a:rPr lang="fr-FR" dirty="0" err="1"/>
              <a:t>clinical</a:t>
            </a:r>
            <a:r>
              <a:rPr lang="fr-FR" dirty="0"/>
              <a:t> trial in the </a:t>
            </a:r>
            <a:r>
              <a:rPr lang="fr-FR" dirty="0" err="1"/>
              <a:t>past</a:t>
            </a:r>
            <a:r>
              <a:rPr lang="fr-FR" dirty="0"/>
              <a:t> 2 </a:t>
            </a:r>
            <a:r>
              <a:rPr lang="fr-FR" dirty="0" err="1"/>
              <a:t>years</a:t>
            </a:r>
            <a:endParaRPr lang="fr-FR" dirty="0"/>
          </a:p>
          <a:p>
            <a:r>
              <a:rPr lang="en-GB" b="1" dirty="0"/>
              <a:t>34% examined information registered </a:t>
            </a:r>
            <a:r>
              <a:rPr lang="en-GB" dirty="0"/>
              <a:t>on a trial registry.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11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r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8362"/>
          </a:xfrm>
        </p:spPr>
        <p:txBody>
          <a:bodyPr/>
          <a:lstStyle/>
          <a:p>
            <a:r>
              <a:rPr lang="en-US" altLang="x-none" dirty="0" err="1">
                <a:solidFill>
                  <a:schemeClr val="tx2"/>
                </a:solidFill>
                <a:ea typeface="MS PGothic" charset="-128"/>
                <a:cs typeface="ＭＳ Ｐゴシック" charset="-128"/>
              </a:rPr>
              <a:t>Réduction</a:t>
            </a:r>
            <a:r>
              <a:rPr lang="en-US" altLang="x-none" dirty="0">
                <a:solidFill>
                  <a:schemeClr val="tx2"/>
                </a:solidFill>
                <a:ea typeface="MS PGothic" charset="-128"/>
                <a:cs typeface="ＭＳ Ｐゴシック" charset="-128"/>
              </a:rPr>
              <a:t> des ‘spin’?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50" y="1341438"/>
            <a:ext cx="8715375" cy="5087937"/>
          </a:xfrm>
        </p:spPr>
        <p:txBody>
          <a:bodyPr>
            <a:normAutofit/>
          </a:bodyPr>
          <a:lstStyle/>
          <a:p>
            <a:pPr lvl="3">
              <a:defRPr/>
            </a:pPr>
            <a:endParaRPr lang="en-US" dirty="0"/>
          </a:p>
          <a:p>
            <a:pPr lvl="3">
              <a:defRPr/>
            </a:pPr>
            <a:endParaRPr lang="en-US" dirty="0"/>
          </a:p>
        </p:txBody>
      </p:sp>
      <p:sp>
        <p:nvSpPr>
          <p:cNvPr id="73731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FA1DBC-55F3-4B41-9545-24641550FC5E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x-none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7C30C41-258B-B749-AABA-20C5BC2A6F43}"/>
              </a:ext>
            </a:extLst>
          </p:cNvPr>
          <p:cNvSpPr txBox="1"/>
          <p:nvPr/>
        </p:nvSpPr>
        <p:spPr>
          <a:xfrm>
            <a:off x="457200" y="2141903"/>
            <a:ext cx="8401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Spin: A way of reporting to convince the reader that the beneficial effect of the experimental treatment (efficacy, safety) is higher than shown by the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Spin is frequent in published reports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50% of abstract conclusions of RCTs have spin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1581DF-772C-A843-BBB8-6C0EBA4229A8}"/>
              </a:ext>
            </a:extLst>
          </p:cNvPr>
          <p:cNvSpPr txBox="1"/>
          <p:nvPr/>
        </p:nvSpPr>
        <p:spPr>
          <a:xfrm>
            <a:off x="457200" y="6538912"/>
            <a:ext cx="1917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Boutron JAMA 2009</a:t>
            </a:r>
          </a:p>
        </p:txBody>
      </p:sp>
    </p:spTree>
    <p:extLst>
      <p:ext uri="{BB962C8B-B14F-4D97-AF65-F5344CB8AC3E}">
        <p14:creationId xmlns:p14="http://schemas.microsoft.com/office/powerpoint/2010/main" val="315945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r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8362"/>
          </a:xfrm>
        </p:spPr>
        <p:txBody>
          <a:bodyPr/>
          <a:lstStyle/>
          <a:p>
            <a:r>
              <a:rPr lang="en-US" altLang="x-none" dirty="0" err="1">
                <a:solidFill>
                  <a:schemeClr val="tx2"/>
                </a:solidFill>
                <a:ea typeface="MS PGothic" charset="-128"/>
                <a:cs typeface="ＭＳ Ｐゴシック" charset="-128"/>
              </a:rPr>
              <a:t>Réduction</a:t>
            </a:r>
            <a:r>
              <a:rPr lang="en-US" altLang="x-none" dirty="0">
                <a:solidFill>
                  <a:schemeClr val="tx2"/>
                </a:solidFill>
                <a:ea typeface="MS PGothic" charset="-128"/>
                <a:cs typeface="ＭＳ Ｐゴシック" charset="-128"/>
              </a:rPr>
              <a:t> des ‘spin’?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50" y="1341438"/>
            <a:ext cx="8715375" cy="508793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Assessment of the manuscript submitted, peer reviewers comments, and final manuscript of non-randomized studies assessing a therapeutic intervention published in open access journals (n=128).</a:t>
            </a:r>
          </a:p>
          <a:p>
            <a:pPr lvl="2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55% of submitted manuscripts, peer reviewers identified at least one example of spin </a:t>
            </a:r>
          </a:p>
          <a:p>
            <a:pPr lvl="3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Of the spin identified by peer reviewers </a:t>
            </a:r>
          </a:p>
          <a:p>
            <a:pPr lvl="1">
              <a:defRPr/>
            </a:pPr>
            <a:r>
              <a:rPr lang="en-US" dirty="0"/>
              <a:t>67% were completely deleted, </a:t>
            </a:r>
          </a:p>
          <a:p>
            <a:pPr lvl="1">
              <a:defRPr/>
            </a:pPr>
            <a:r>
              <a:rPr lang="en-US" dirty="0"/>
              <a:t>16% partially deleted</a:t>
            </a:r>
          </a:p>
          <a:p>
            <a:pPr lvl="1">
              <a:defRPr/>
            </a:pPr>
            <a:r>
              <a:rPr lang="en-US" dirty="0"/>
              <a:t>17% not removed in the final published article.</a:t>
            </a:r>
          </a:p>
          <a:p>
            <a:pPr lvl="4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15%, peer reviewers requested adding some spin</a:t>
            </a:r>
          </a:p>
          <a:p>
            <a:pPr lvl="3">
              <a:defRPr/>
            </a:pPr>
            <a:endParaRPr lang="en-US" dirty="0"/>
          </a:p>
          <a:p>
            <a:pPr lvl="3">
              <a:defRPr/>
            </a:pPr>
            <a:endParaRPr lang="en-US" dirty="0"/>
          </a:p>
        </p:txBody>
      </p:sp>
      <p:sp>
        <p:nvSpPr>
          <p:cNvPr id="73731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FA1DBC-55F3-4B41-9545-24641550FC5E}" type="slidenum">
              <a:rPr lang="en-US" altLang="x-none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x-none" sz="1400"/>
          </a:p>
        </p:txBody>
      </p:sp>
      <p:sp>
        <p:nvSpPr>
          <p:cNvPr id="73732" name="ZoneTexte 4"/>
          <p:cNvSpPr txBox="1">
            <a:spLocks noChangeArrowheads="1"/>
          </p:cNvSpPr>
          <p:nvPr/>
        </p:nvSpPr>
        <p:spPr bwMode="auto">
          <a:xfrm>
            <a:off x="457200" y="6429375"/>
            <a:ext cx="28969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x-none" sz="1600" i="1"/>
              <a:t>Lazarus</a:t>
            </a:r>
            <a:r>
              <a:rPr lang="fr-FR" altLang="x-none" sz="1600" i="1" dirty="0"/>
              <a:t>, J Clin </a:t>
            </a:r>
            <a:r>
              <a:rPr lang="fr-FR" altLang="x-none" sz="1600" i="1" dirty="0" err="1"/>
              <a:t>Epidemiol</a:t>
            </a:r>
            <a:r>
              <a:rPr lang="fr-FR" altLang="x-none" sz="1600" i="1" dirty="0"/>
              <a:t>. 2016 </a:t>
            </a:r>
          </a:p>
        </p:txBody>
      </p:sp>
    </p:spTree>
    <p:extLst>
      <p:ext uri="{BB962C8B-B14F-4D97-AF65-F5344CB8AC3E}">
        <p14:creationId xmlns:p14="http://schemas.microsoft.com/office/powerpoint/2010/main" val="1997399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age 19" descr="C:\Users\Clement\Desktop\Rplot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357313"/>
            <a:ext cx="7186612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x-none" dirty="0" err="1">
                <a:solidFill>
                  <a:schemeClr val="tx2"/>
                </a:solidFill>
                <a:ea typeface="MS PGothic" charset="-128"/>
                <a:cs typeface="ＭＳ Ｐゴシック" charset="-128"/>
              </a:rPr>
              <a:t>Réduction</a:t>
            </a:r>
            <a:r>
              <a:rPr lang="en-US" altLang="x-none" dirty="0">
                <a:solidFill>
                  <a:schemeClr val="tx2"/>
                </a:solidFill>
                <a:ea typeface="MS PGothic" charset="-128"/>
                <a:cs typeface="ＭＳ Ｐゴシック" charset="-128"/>
              </a:rPr>
              <a:t> des ‘spin’?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74755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27D906-60B3-654B-AC5C-15C0594F19C7}" type="slidenum">
              <a:rPr lang="fr-FR" altLang="x-none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x-none" sz="1400"/>
          </a:p>
        </p:txBody>
      </p:sp>
      <p:sp>
        <p:nvSpPr>
          <p:cNvPr id="74756" name="Text Box 39"/>
          <p:cNvSpPr txBox="1">
            <a:spLocks noChangeArrowheads="1"/>
          </p:cNvSpPr>
          <p:nvPr/>
        </p:nvSpPr>
        <p:spPr bwMode="auto">
          <a:xfrm>
            <a:off x="1528763" y="2216150"/>
            <a:ext cx="2174875" cy="298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 b="1">
                <a:latin typeface="Calibri" charset="0"/>
              </a:rPr>
              <a:t>Before peer-review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57" name="Text Box 40"/>
          <p:cNvSpPr txBox="1">
            <a:spLocks noChangeArrowheads="1"/>
          </p:cNvSpPr>
          <p:nvPr/>
        </p:nvSpPr>
        <p:spPr bwMode="auto">
          <a:xfrm>
            <a:off x="5561013" y="2216150"/>
            <a:ext cx="2222500" cy="298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 b="1">
                <a:latin typeface="Calibri" charset="0"/>
              </a:rPr>
              <a:t>After peer-review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58" name="Text Box 41"/>
          <p:cNvSpPr txBox="1">
            <a:spLocks noChangeArrowheads="1"/>
          </p:cNvSpPr>
          <p:nvPr/>
        </p:nvSpPr>
        <p:spPr bwMode="auto">
          <a:xfrm>
            <a:off x="706438" y="2867025"/>
            <a:ext cx="788987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 dirty="0">
                <a:latin typeface="Calibri" charset="0"/>
              </a:rPr>
              <a:t>High</a:t>
            </a:r>
            <a:endParaRPr lang="fr-FR" altLang="x-none" sz="1800" dirty="0">
              <a:latin typeface="Arial" charset="0"/>
            </a:endParaRPr>
          </a:p>
        </p:txBody>
      </p:sp>
      <p:sp>
        <p:nvSpPr>
          <p:cNvPr id="74759" name="Text Box 42"/>
          <p:cNvSpPr txBox="1">
            <a:spLocks noChangeArrowheads="1"/>
          </p:cNvSpPr>
          <p:nvPr/>
        </p:nvSpPr>
        <p:spPr bwMode="auto">
          <a:xfrm>
            <a:off x="285750" y="3783013"/>
            <a:ext cx="1209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 dirty="0" err="1">
                <a:latin typeface="Calibri" charset="0"/>
              </a:rPr>
              <a:t>Moderate</a:t>
            </a:r>
            <a:endParaRPr lang="fr-FR" altLang="x-none" sz="1800" dirty="0">
              <a:latin typeface="Arial" charset="0"/>
            </a:endParaRPr>
          </a:p>
        </p:txBody>
      </p:sp>
      <p:sp>
        <p:nvSpPr>
          <p:cNvPr id="74760" name="Text Box 43"/>
          <p:cNvSpPr txBox="1">
            <a:spLocks noChangeArrowheads="1"/>
          </p:cNvSpPr>
          <p:nvPr/>
        </p:nvSpPr>
        <p:spPr bwMode="auto">
          <a:xfrm>
            <a:off x="706438" y="4205288"/>
            <a:ext cx="788987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Low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61" name="Text Box 44"/>
          <p:cNvSpPr txBox="1">
            <a:spLocks noChangeArrowheads="1"/>
          </p:cNvSpPr>
          <p:nvPr/>
        </p:nvSpPr>
        <p:spPr bwMode="auto">
          <a:xfrm>
            <a:off x="706438" y="4713288"/>
            <a:ext cx="788987" cy="298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No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62" name="Text Box 45"/>
          <p:cNvSpPr txBox="1">
            <a:spLocks noChangeArrowheads="1"/>
          </p:cNvSpPr>
          <p:nvPr/>
        </p:nvSpPr>
        <p:spPr bwMode="auto">
          <a:xfrm>
            <a:off x="1543050" y="2867025"/>
            <a:ext cx="7889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N=66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63" name="Text Box 46"/>
          <p:cNvSpPr txBox="1">
            <a:spLocks noChangeArrowheads="1"/>
          </p:cNvSpPr>
          <p:nvPr/>
        </p:nvSpPr>
        <p:spPr bwMode="auto">
          <a:xfrm>
            <a:off x="6996113" y="2865438"/>
            <a:ext cx="7905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N=61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64" name="Text Box 47"/>
          <p:cNvSpPr txBox="1">
            <a:spLocks noChangeArrowheads="1"/>
          </p:cNvSpPr>
          <p:nvPr/>
        </p:nvSpPr>
        <p:spPr bwMode="auto">
          <a:xfrm>
            <a:off x="1543050" y="3783013"/>
            <a:ext cx="7889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N=24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65" name="Text Box 48"/>
          <p:cNvSpPr txBox="1">
            <a:spLocks noChangeArrowheads="1"/>
          </p:cNvSpPr>
          <p:nvPr/>
        </p:nvSpPr>
        <p:spPr bwMode="auto">
          <a:xfrm>
            <a:off x="6994525" y="3784600"/>
            <a:ext cx="7889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N=24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66" name="Text Box 49"/>
          <p:cNvSpPr txBox="1">
            <a:spLocks noChangeArrowheads="1"/>
          </p:cNvSpPr>
          <p:nvPr/>
        </p:nvSpPr>
        <p:spPr bwMode="auto">
          <a:xfrm>
            <a:off x="1535113" y="4248150"/>
            <a:ext cx="7905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N=10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67" name="Text Box 50"/>
          <p:cNvSpPr txBox="1">
            <a:spLocks noChangeArrowheads="1"/>
          </p:cNvSpPr>
          <p:nvPr/>
        </p:nvSpPr>
        <p:spPr bwMode="auto">
          <a:xfrm>
            <a:off x="6996113" y="4211638"/>
            <a:ext cx="7905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N=17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68" name="Text Box 51"/>
          <p:cNvSpPr txBox="1">
            <a:spLocks noChangeArrowheads="1"/>
          </p:cNvSpPr>
          <p:nvPr/>
        </p:nvSpPr>
        <p:spPr bwMode="auto">
          <a:xfrm>
            <a:off x="1528763" y="4756150"/>
            <a:ext cx="78898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N=28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69" name="Text Box 52"/>
          <p:cNvSpPr txBox="1">
            <a:spLocks noChangeArrowheads="1"/>
          </p:cNvSpPr>
          <p:nvPr/>
        </p:nvSpPr>
        <p:spPr bwMode="auto">
          <a:xfrm>
            <a:off x="6996113" y="4756150"/>
            <a:ext cx="7905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fr-FR" altLang="x-none" sz="1800">
                <a:latin typeface="Calibri" charset="0"/>
              </a:rPr>
              <a:t>N=26</a:t>
            </a:r>
            <a:endParaRPr lang="fr-FR" altLang="x-none" sz="1800">
              <a:latin typeface="Arial" charset="0"/>
            </a:endParaRPr>
          </a:p>
        </p:txBody>
      </p:sp>
      <p:sp>
        <p:nvSpPr>
          <p:cNvPr id="74770" name="ZoneTexte 2"/>
          <p:cNvSpPr txBox="1">
            <a:spLocks noChangeArrowheads="1"/>
          </p:cNvSpPr>
          <p:nvPr/>
        </p:nvSpPr>
        <p:spPr bwMode="auto">
          <a:xfrm>
            <a:off x="395288" y="5876925"/>
            <a:ext cx="845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b="1"/>
              <a:t>76% Peer reviewers failed to identify spin in abstract conclusions</a:t>
            </a:r>
            <a:endParaRPr lang="fr-FR" altLang="x-none" sz="2400" b="1"/>
          </a:p>
        </p:txBody>
      </p:sp>
      <p:sp>
        <p:nvSpPr>
          <p:cNvPr id="74771" name="ZoneTexte 20"/>
          <p:cNvSpPr txBox="1">
            <a:spLocks noChangeArrowheads="1"/>
          </p:cNvSpPr>
          <p:nvPr/>
        </p:nvSpPr>
        <p:spPr bwMode="auto">
          <a:xfrm>
            <a:off x="457200" y="6429375"/>
            <a:ext cx="28969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Times New Roman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x-none" sz="1600" i="1"/>
              <a:t>Lazarus</a:t>
            </a:r>
            <a:r>
              <a:rPr lang="fr-FR" altLang="x-none" sz="1600" i="1" dirty="0"/>
              <a:t>, J Clin </a:t>
            </a:r>
            <a:r>
              <a:rPr lang="fr-FR" altLang="x-none" sz="1600" i="1" dirty="0" err="1"/>
              <a:t>Epidemiol</a:t>
            </a:r>
            <a:r>
              <a:rPr lang="fr-FR" altLang="x-none" sz="1600" i="1" dirty="0"/>
              <a:t>. 2016 </a:t>
            </a:r>
          </a:p>
        </p:txBody>
      </p:sp>
    </p:spTree>
    <p:extLst>
      <p:ext uri="{BB962C8B-B14F-4D97-AF65-F5344CB8AC3E}">
        <p14:creationId xmlns:p14="http://schemas.microsoft.com/office/powerpoint/2010/main" val="83502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23872-ED2A-2700-A989-97B68704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processus </a:t>
            </a:r>
            <a:r>
              <a:rPr lang="en-US" dirty="0" err="1"/>
              <a:t>d'évaluation</a:t>
            </a:r>
            <a:r>
              <a:rPr lang="en-US" dirty="0"/>
              <a:t> par les pairs </a:t>
            </a:r>
            <a:r>
              <a:rPr lang="en-US" dirty="0" err="1"/>
              <a:t>est</a:t>
            </a:r>
            <a:r>
              <a:rPr lang="en-US" dirty="0"/>
              <a:t>-il exact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281034-F48C-BA43-BEE3-FD07899A1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DC47B8-3A12-C0AC-8642-04F92495D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15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895904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752600"/>
            <a:ext cx="7772400" cy="4724400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endParaRPr lang="en-GB" b="0" dirty="0"/>
          </a:p>
          <a:p>
            <a:pPr marL="0" indent="0">
              <a:buNone/>
            </a:pPr>
            <a:r>
              <a:rPr lang="en-GB" sz="2100" b="0" dirty="0"/>
              <a:t>Two versions of a well-designed randomized controlled trial that differed only in the direction of the finding of the principal study end point 	</a:t>
            </a:r>
          </a:p>
          <a:p>
            <a:pPr marL="0" indent="0">
              <a:buNone/>
            </a:pPr>
            <a:r>
              <a:rPr lang="en-GB" sz="2100" b="0" dirty="0"/>
              <a:t>238 reviewers at 2 journals (assigned at random)</a:t>
            </a:r>
          </a:p>
          <a:p>
            <a:r>
              <a:rPr lang="en-GB" sz="2100" b="0" dirty="0"/>
              <a:t>were </a:t>
            </a:r>
            <a:r>
              <a:rPr lang="en-GB" sz="2100" b="1" dirty="0"/>
              <a:t>more likely to recommend the positive </a:t>
            </a:r>
            <a:r>
              <a:rPr lang="en-GB" sz="2100" b="0" dirty="0"/>
              <a:t>version of the test manuscript for publication than the no-difference version </a:t>
            </a:r>
            <a:br>
              <a:rPr lang="en-GB" sz="2100" b="0" dirty="0"/>
            </a:br>
            <a:r>
              <a:rPr lang="en-GB" sz="2100" b="0" dirty="0"/>
              <a:t>(97% </a:t>
            </a:r>
            <a:r>
              <a:rPr lang="en-GB" sz="2100" b="0" dirty="0" err="1"/>
              <a:t>vs</a:t>
            </a:r>
            <a:r>
              <a:rPr lang="en-GB" sz="2100" b="0" dirty="0"/>
              <a:t> 80%, P&lt;0.001)</a:t>
            </a:r>
          </a:p>
          <a:p>
            <a:r>
              <a:rPr lang="en-GB" sz="2100" b="1" dirty="0"/>
              <a:t>detected more errors </a:t>
            </a:r>
            <a:r>
              <a:rPr lang="en-GB" sz="2100" b="0" dirty="0"/>
              <a:t>in the no-difference version than in the positive version (mean 0.85 </a:t>
            </a:r>
            <a:r>
              <a:rPr lang="en-GB" sz="2100" b="0" dirty="0" err="1"/>
              <a:t>vs</a:t>
            </a:r>
            <a:r>
              <a:rPr lang="en-GB" sz="2100" b="0" dirty="0"/>
              <a:t> 0.41, P&lt;0.001)</a:t>
            </a:r>
          </a:p>
          <a:p>
            <a:r>
              <a:rPr lang="en-GB" sz="2000" b="1" dirty="0"/>
              <a:t>awarded higher methods scores </a:t>
            </a:r>
            <a:r>
              <a:rPr lang="en-GB" sz="2000" b="0" dirty="0"/>
              <a:t>to the positive manuscript than to the (identical) no-difference manuscript (8.24 </a:t>
            </a:r>
            <a:r>
              <a:rPr lang="en-GB" sz="2000" b="0" dirty="0" err="1"/>
              <a:t>vs</a:t>
            </a:r>
            <a:r>
              <a:rPr lang="en-GB" sz="2000" b="0" dirty="0"/>
              <a:t> 7.53, P=0.005)</a:t>
            </a:r>
            <a:endParaRPr lang="en-GB" sz="2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60648"/>
            <a:ext cx="8686800" cy="2153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270" y="870620"/>
            <a:ext cx="4625431" cy="444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/>
          </a:p>
          <a:p>
            <a:pPr>
              <a:defRPr/>
            </a:pPr>
            <a:fld id="{5FB9B792-CDDE-4FD4-97D5-2D65054FDE4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87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Influence of authors’ prestige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571" y="1918410"/>
            <a:ext cx="8954429" cy="478719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GB" sz="2800" dirty="0"/>
              <a:t>119 reviewers were randomized to assess a fabricated manuscript with </a:t>
            </a:r>
            <a:r>
              <a:rPr lang="en-GB" dirty="0"/>
              <a:t>the prestigious authors’ names and institutions masked or visible</a:t>
            </a:r>
          </a:p>
          <a:p>
            <a:pPr lvl="1"/>
            <a:r>
              <a:rPr lang="en-GB" sz="2400" dirty="0"/>
              <a:t>Reviewers were </a:t>
            </a:r>
            <a:r>
              <a:rPr lang="en-GB" sz="2400" b="1" dirty="0"/>
              <a:t>more likely to recommend</a:t>
            </a:r>
            <a:r>
              <a:rPr lang="en-GB" sz="2400" dirty="0"/>
              <a:t> acceptance when the prestigious authors’ names and institutions were visible than when they were redacted </a:t>
            </a:r>
          </a:p>
          <a:p>
            <a:pPr lvl="2"/>
            <a:r>
              <a:rPr lang="en-GB" dirty="0"/>
              <a:t>87% vs 68%; </a:t>
            </a:r>
          </a:p>
          <a:p>
            <a:pPr lvl="2"/>
            <a:r>
              <a:rPr lang="en-GB" dirty="0"/>
              <a:t>RR, 1.28 [95% CI, 1.06-1.39], P = .02</a:t>
            </a:r>
          </a:p>
          <a:p>
            <a:pPr lvl="2"/>
            <a:endParaRPr lang="en-GB" dirty="0"/>
          </a:p>
          <a:p>
            <a:pPr lvl="1"/>
            <a:r>
              <a:rPr lang="en-GB" sz="2400" dirty="0"/>
              <a:t>They gave </a:t>
            </a:r>
            <a:r>
              <a:rPr lang="en-GB" sz="2400" b="1" dirty="0"/>
              <a:t>higher ratings </a:t>
            </a:r>
            <a:r>
              <a:rPr lang="en-GB" sz="2400" dirty="0"/>
              <a:t>for the methods.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en-GB" altLang="x-none" smtClean="0"/>
              <a:pPr>
                <a:defRPr/>
              </a:pPr>
              <a:t>17</a:t>
            </a:fld>
            <a:endParaRPr lang="en-GB" altLang="x-non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9925"/>
            <a:ext cx="5778190" cy="17660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837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1551D0-9879-0B60-0CB1-8862715F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Quel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le </a:t>
            </a:r>
            <a:r>
              <a:rPr lang="en-US" dirty="0" err="1"/>
              <a:t>problème</a:t>
            </a:r>
            <a:r>
              <a:rPr lang="en-US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E17FE7-740E-4234-7A00-C3E2C6C3A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FC8536-8881-AEA1-5915-832C9F1AB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18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968916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6763" y="3128333"/>
            <a:ext cx="8606246" cy="3577267"/>
          </a:xfrm>
        </p:spPr>
        <p:txBody>
          <a:bodyPr/>
          <a:lstStyle/>
          <a:p>
            <a:r>
              <a:rPr lang="en-GB" sz="2400" dirty="0"/>
              <a:t>The tasks expected from a peer-reviewer are not realistic</a:t>
            </a:r>
          </a:p>
          <a:p>
            <a:pPr lvl="1"/>
            <a:r>
              <a:rPr lang="en-GB" sz="2200" dirty="0"/>
              <a:t>More than 200 different tasks identified</a:t>
            </a:r>
          </a:p>
          <a:p>
            <a:pPr lvl="1"/>
            <a:r>
              <a:rPr lang="en-GB" sz="2200" dirty="0"/>
              <a:t>The tasks involved different level of expertise and different backgrounds </a:t>
            </a:r>
          </a:p>
          <a:p>
            <a:pPr lvl="2"/>
            <a:r>
              <a:rPr lang="en-GB" sz="1800" dirty="0"/>
              <a:t>Statistical and methodologic expertise</a:t>
            </a:r>
          </a:p>
          <a:p>
            <a:pPr lvl="2"/>
            <a:r>
              <a:rPr lang="en-GB" sz="1800" dirty="0"/>
              <a:t>Content expertise (novelty, relevance, external validity </a:t>
            </a:r>
            <a:r>
              <a:rPr lang="en-GB" sz="1800" dirty="0" err="1"/>
              <a:t>etc</a:t>
            </a:r>
            <a:r>
              <a:rPr lang="en-GB" sz="1800" dirty="0"/>
              <a:t>)</a:t>
            </a:r>
          </a:p>
          <a:p>
            <a:pPr lvl="2"/>
            <a:r>
              <a:rPr lang="en-GB" sz="1800" dirty="0"/>
              <a:t>None</a:t>
            </a:r>
          </a:p>
          <a:p>
            <a:pPr lvl="3"/>
            <a:r>
              <a:rPr lang="en-GB" sz="1800" dirty="0"/>
              <a:t>Verification (adherence to guidelines, consistency with registries)</a:t>
            </a:r>
          </a:p>
          <a:p>
            <a:pPr lvl="3"/>
            <a:r>
              <a:rPr lang="en-GB" sz="1800" dirty="0"/>
              <a:t>Formatting</a:t>
            </a:r>
          </a:p>
          <a:p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19</a:t>
            </a:fld>
            <a:endParaRPr lang="fr-FR" altLang="x-none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75" y="152399"/>
            <a:ext cx="5655623" cy="2594933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899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88766-75AF-BF71-DACE-21F3067D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Besoin</a:t>
            </a:r>
            <a:r>
              <a:rPr lang="en-US" dirty="0"/>
              <a:t> de données </a:t>
            </a:r>
            <a:r>
              <a:rPr lang="en-US" dirty="0" err="1"/>
              <a:t>factuelles</a:t>
            </a:r>
            <a:r>
              <a:rPr lang="en-US" dirty="0"/>
              <a:t> </a:t>
            </a:r>
            <a:r>
              <a:rPr lang="en-US" dirty="0" err="1"/>
              <a:t>fiables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5FE7BD-CD9A-1F6D-8C40-AC00F3C5D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L'écosystème</a:t>
            </a:r>
            <a:r>
              <a:rPr lang="en-US" dirty="0"/>
              <a:t> </a:t>
            </a:r>
            <a:r>
              <a:rPr lang="en-US" dirty="0" err="1"/>
              <a:t>scientifique</a:t>
            </a:r>
            <a:r>
              <a:rPr lang="en-US" dirty="0"/>
              <a:t> </a:t>
            </a:r>
            <a:r>
              <a:rPr lang="en-US" dirty="0" err="1"/>
              <a:t>s'appuie</a:t>
            </a:r>
            <a:r>
              <a:rPr lang="en-US" dirty="0"/>
              <a:t> </a:t>
            </a:r>
            <a:r>
              <a:rPr lang="en-US" dirty="0" err="1"/>
              <a:t>principalement</a:t>
            </a:r>
            <a:r>
              <a:rPr lang="en-US" dirty="0"/>
              <a:t> sur le processus </a:t>
            </a:r>
            <a:r>
              <a:rPr lang="en-US" dirty="0" err="1"/>
              <a:t>d'évaluation</a:t>
            </a:r>
            <a:r>
              <a:rPr lang="en-US" dirty="0"/>
              <a:t> par les pairs pour </a:t>
            </a:r>
            <a:r>
              <a:rPr lang="en-US" dirty="0" err="1"/>
              <a:t>déterminer</a:t>
            </a:r>
            <a:r>
              <a:rPr lang="en-US" dirty="0"/>
              <a:t> </a:t>
            </a:r>
            <a:r>
              <a:rPr lang="en-US" dirty="0" err="1"/>
              <a:t>quels</a:t>
            </a:r>
            <a:r>
              <a:rPr lang="en-US" dirty="0"/>
              <a:t> </a:t>
            </a:r>
            <a:r>
              <a:rPr lang="en-US" dirty="0" err="1"/>
              <a:t>résultats</a:t>
            </a:r>
            <a:r>
              <a:rPr lang="en-US" dirty="0"/>
              <a:t> </a:t>
            </a:r>
            <a:r>
              <a:rPr lang="en-US" dirty="0" err="1"/>
              <a:t>d'études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dignes</a:t>
            </a:r>
            <a:r>
              <a:rPr lang="en-US" dirty="0"/>
              <a:t> de </a:t>
            </a:r>
            <a:r>
              <a:rPr lang="en-US" dirty="0" err="1"/>
              <a:t>confiance</a:t>
            </a:r>
            <a:r>
              <a:rPr lang="en-US" dirty="0"/>
              <a:t> et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publiés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fr-FR" sz="3200" dirty="0"/>
              <a:t>« Peer </a:t>
            </a:r>
            <a:r>
              <a:rPr lang="fr-FR" sz="3200" dirty="0" err="1"/>
              <a:t>review</a:t>
            </a:r>
            <a:r>
              <a:rPr lang="fr-FR" sz="3200" dirty="0"/>
              <a:t> </a:t>
            </a:r>
            <a:r>
              <a:rPr lang="fr-FR" sz="3200" dirty="0" err="1"/>
              <a:t>is</a:t>
            </a:r>
            <a:r>
              <a:rPr lang="fr-FR" sz="3200" dirty="0"/>
              <a:t> at the </a:t>
            </a:r>
            <a:r>
              <a:rPr lang="fr-FR" sz="3200" b="1" dirty="0" err="1"/>
              <a:t>heart</a:t>
            </a:r>
            <a:r>
              <a:rPr lang="fr-FR" sz="3200" b="1" dirty="0"/>
              <a:t> of the </a:t>
            </a:r>
            <a:r>
              <a:rPr lang="fr-FR" sz="3200" b="1" dirty="0" err="1"/>
              <a:t>processes</a:t>
            </a:r>
            <a:r>
              <a:rPr lang="fr-FR" sz="3200" b="1" dirty="0"/>
              <a:t> </a:t>
            </a:r>
            <a:r>
              <a:rPr lang="fr-FR" sz="3200" dirty="0"/>
              <a:t>of not </a:t>
            </a:r>
            <a:r>
              <a:rPr lang="fr-FR" sz="3200" dirty="0" err="1"/>
              <a:t>just</a:t>
            </a:r>
            <a:r>
              <a:rPr lang="fr-FR" sz="3200" dirty="0"/>
              <a:t> </a:t>
            </a:r>
            <a:r>
              <a:rPr lang="fr-FR" sz="3200" dirty="0" err="1"/>
              <a:t>medical</a:t>
            </a:r>
            <a:r>
              <a:rPr lang="fr-FR" sz="3200" dirty="0"/>
              <a:t> </a:t>
            </a:r>
            <a:r>
              <a:rPr lang="fr-FR" sz="3200" dirty="0" err="1"/>
              <a:t>journals</a:t>
            </a:r>
            <a:r>
              <a:rPr lang="fr-FR" sz="3200" dirty="0"/>
              <a:t> but of all of science »</a:t>
            </a:r>
          </a:p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C41BCC-A17E-AA96-EE24-85C8919DC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2</a:t>
            </a:fld>
            <a:endParaRPr lang="fr-FR" altLang="x-non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47095D-F9EE-AA14-9C97-CDF27B1420D8}"/>
              </a:ext>
            </a:extLst>
          </p:cNvPr>
          <p:cNvSpPr txBox="1"/>
          <p:nvPr/>
        </p:nvSpPr>
        <p:spPr>
          <a:xfrm>
            <a:off x="173898" y="6360467"/>
            <a:ext cx="294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212121"/>
                </a:solidFill>
              </a:rPr>
              <a:t>Richard Smith J R Soc Med 2006</a:t>
            </a:r>
          </a:p>
        </p:txBody>
      </p:sp>
    </p:spTree>
    <p:extLst>
      <p:ext uri="{BB962C8B-B14F-4D97-AF65-F5344CB8AC3E}">
        <p14:creationId xmlns:p14="http://schemas.microsoft.com/office/powerpoint/2010/main" val="1149782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514350" y="0"/>
            <a:ext cx="8429625" cy="1000125"/>
          </a:xfrm>
        </p:spPr>
        <p:txBody>
          <a:bodyPr/>
          <a:lstStyle/>
          <a:p>
            <a:r>
              <a:rPr lang="fr-FR" altLang="x-none" sz="2400" dirty="0"/>
              <a:t>Importance des tâches</a:t>
            </a: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9994" y="1396471"/>
            <a:ext cx="7858125" cy="5529262"/>
          </a:xfrm>
          <a:ln>
            <a:noFill/>
          </a:ln>
          <a:effectLst>
            <a:prstShdw prst="shdw17" dist="17961" dir="2700000">
              <a:srgbClr val="2F4D71"/>
            </a:prstShdw>
          </a:effectLst>
        </p:spPr>
      </p:pic>
      <p:sp>
        <p:nvSpPr>
          <p:cNvPr id="11268" name="ZoneTexte 3"/>
          <p:cNvSpPr txBox="1">
            <a:spLocks noChangeArrowheads="1"/>
          </p:cNvSpPr>
          <p:nvPr/>
        </p:nvSpPr>
        <p:spPr bwMode="auto">
          <a:xfrm>
            <a:off x="5519057" y="825878"/>
            <a:ext cx="29391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x-none" sz="1600" i="1" dirty="0"/>
              <a:t>Chauvin, BMC </a:t>
            </a:r>
            <a:r>
              <a:rPr lang="fr-FR" altLang="x-none" sz="1600" i="1" dirty="0" err="1"/>
              <a:t>Medicine</a:t>
            </a:r>
            <a:r>
              <a:rPr lang="fr-FR" altLang="x-none" sz="1600" i="1" dirty="0"/>
              <a:t>, 2016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" y="2939142"/>
            <a:ext cx="2819400" cy="34932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700" dirty="0"/>
              <a:t>The most important task for </a:t>
            </a:r>
            <a:r>
              <a:rPr lang="en-GB" sz="1700" b="1" dirty="0"/>
              <a:t>peer reviewers </a:t>
            </a:r>
            <a:r>
              <a:rPr lang="en-GB" sz="1700" dirty="0"/>
              <a:t>(evaluating the risk of bias) was </a:t>
            </a:r>
            <a:r>
              <a:rPr lang="en-GB" sz="1700" b="1" dirty="0"/>
              <a:t>clearly requested </a:t>
            </a:r>
            <a:r>
              <a:rPr lang="en-GB" sz="1700" dirty="0"/>
              <a:t>by </a:t>
            </a:r>
            <a:r>
              <a:rPr lang="en-GB" sz="1700" b="1" dirty="0"/>
              <a:t>5 % </a:t>
            </a:r>
            <a:r>
              <a:rPr lang="en-GB" sz="1700" dirty="0"/>
              <a:t>of editors.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700" dirty="0"/>
              <a:t>The task most frequently requested by </a:t>
            </a:r>
            <a:r>
              <a:rPr lang="en-GB" sz="1700" b="1" dirty="0"/>
              <a:t>editors</a:t>
            </a:r>
            <a:r>
              <a:rPr lang="en-GB" sz="1700" dirty="0"/>
              <a:t> (provide recommendations for publication), was rated in the first </a:t>
            </a:r>
            <a:r>
              <a:rPr lang="en-GB" sz="1700" dirty="0" err="1"/>
              <a:t>tertile</a:t>
            </a:r>
            <a:r>
              <a:rPr lang="en-GB" sz="1700" dirty="0"/>
              <a:t> only by </a:t>
            </a:r>
            <a:r>
              <a:rPr lang="en-GB" sz="1700" b="1" dirty="0"/>
              <a:t>21 % </a:t>
            </a:r>
            <a:r>
              <a:rPr lang="en-GB" sz="1700" dirty="0"/>
              <a:t>of all participants.</a:t>
            </a:r>
          </a:p>
          <a:p>
            <a:endParaRPr lang="fr-FR" sz="17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F1EF0AD-9F79-6D42-83C2-B4091E9C9DA6}"/>
              </a:ext>
            </a:extLst>
          </p:cNvPr>
          <p:cNvSpPr/>
          <p:nvPr/>
        </p:nvSpPr>
        <p:spPr>
          <a:xfrm>
            <a:off x="4227227" y="5813778"/>
            <a:ext cx="2188564" cy="37716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AACA6C3-CB10-AF47-9F4F-D58307149E9D}"/>
              </a:ext>
            </a:extLst>
          </p:cNvPr>
          <p:cNvSpPr/>
          <p:nvPr/>
        </p:nvSpPr>
        <p:spPr>
          <a:xfrm>
            <a:off x="4182071" y="5417432"/>
            <a:ext cx="2188564" cy="16430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012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C28002-8098-A344-9324-D8D1DF4A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" y="152400"/>
            <a:ext cx="8862951" cy="990600"/>
          </a:xfrm>
        </p:spPr>
        <p:txBody>
          <a:bodyPr/>
          <a:lstStyle/>
          <a:p>
            <a:r>
              <a:rPr lang="en-GB" sz="2800" dirty="0"/>
              <a:t>A 2-step peer-review system to improve completeness of reporting. Theoretical background of the intervention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26DBF4-1BB9-C449-AA82-2A4C9192D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35" y="1371600"/>
            <a:ext cx="8633361" cy="5105400"/>
          </a:xfrm>
        </p:spPr>
        <p:txBody>
          <a:bodyPr/>
          <a:lstStyle/>
          <a:p>
            <a:r>
              <a:rPr lang="en-US" sz="2400" dirty="0"/>
              <a:t>Peer-reviewers consider that assessing adherence to reporting guidelines and switch in outcomes is not their remit.</a:t>
            </a:r>
          </a:p>
          <a:p>
            <a:endParaRPr lang="en-US" sz="2400" dirty="0"/>
          </a:p>
          <a:p>
            <a:r>
              <a:rPr lang="en-US" sz="2400" dirty="0"/>
              <a:t>Detection of inadequate reporting does not involve high level of expertise and could be performed by early career researchers who would gain expertise in peer-review.</a:t>
            </a:r>
          </a:p>
          <a:p>
            <a:endParaRPr lang="en-US" sz="2400" dirty="0"/>
          </a:p>
          <a:p>
            <a:r>
              <a:rPr lang="en-US" sz="2400" dirty="0"/>
              <a:t>Online tool and a training module could early career researchers detected misreported items and switched outcomes when evaluating a report of a RCT.</a:t>
            </a:r>
            <a:endParaRPr lang="fr-FR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ACF9DF-F394-CC4E-AC2D-98477D0DA7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21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867885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40881B-722F-8F7B-7F8F-D9E9AB20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4AEC6-E7E0-6772-41E3-D80B9714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43000"/>
            <a:ext cx="8788400" cy="4724400"/>
          </a:xfrm>
        </p:spPr>
        <p:txBody>
          <a:bodyPr/>
          <a:lstStyle/>
          <a:p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The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system-ui"/>
              </a:rPr>
              <a:t>mean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 (SD)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system-ui"/>
              </a:rPr>
              <a:t>number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 of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system-ui"/>
              </a:rPr>
              <a:t>domains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 (0 to 9) </a:t>
            </a:r>
            <a:r>
              <a:rPr lang="fr-FR" sz="2000" b="1" i="0" dirty="0" err="1">
                <a:solidFill>
                  <a:srgbClr val="212121"/>
                </a:solidFill>
                <a:effectLst/>
                <a:latin typeface="system-ui"/>
              </a:rPr>
              <a:t>accurately</a:t>
            </a:r>
            <a:r>
              <a:rPr lang="fr-FR" sz="2000" b="1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2000" b="1" i="0" dirty="0" err="1">
                <a:solidFill>
                  <a:srgbClr val="212121"/>
                </a:solidFill>
                <a:effectLst/>
                <a:latin typeface="system-ui"/>
              </a:rPr>
              <a:t>classified</a:t>
            </a:r>
            <a:r>
              <a:rPr lang="fr-FR" sz="2000" b="1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per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system-ui"/>
              </a:rPr>
              <a:t>manuscript</a:t>
            </a:r>
            <a:endParaRPr lang="fr-FR" sz="2000" dirty="0">
              <a:solidFill>
                <a:srgbClr val="212121"/>
              </a:solidFill>
              <a:latin typeface="system-ui"/>
            </a:endParaRPr>
          </a:p>
          <a:p>
            <a:pPr lvl="1"/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6.39 (1.49) </a:t>
            </a:r>
            <a:r>
              <a:rPr lang="fr-FR" sz="1600" b="0" i="0" dirty="0" err="1">
                <a:solidFill>
                  <a:srgbClr val="212121"/>
                </a:solidFill>
                <a:effectLst/>
                <a:latin typeface="system-ui"/>
              </a:rPr>
              <a:t>COBPeer</a:t>
            </a:r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 versus 5.03 (1.84) </a:t>
            </a:r>
            <a:r>
              <a:rPr lang="fr-FR" sz="1600" b="0" i="0" dirty="0" err="1">
                <a:solidFill>
                  <a:srgbClr val="212121"/>
                </a:solidFill>
                <a:effectLst/>
                <a:latin typeface="system-ui"/>
              </a:rPr>
              <a:t>usual</a:t>
            </a:r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1600" b="0" i="0" dirty="0" err="1">
                <a:solidFill>
                  <a:srgbClr val="212121"/>
                </a:solidFill>
                <a:effectLst/>
                <a:latin typeface="system-ui"/>
              </a:rPr>
              <a:t>peer-review</a:t>
            </a:r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 process</a:t>
            </a:r>
          </a:p>
          <a:p>
            <a:pPr lvl="1"/>
            <a:r>
              <a:rPr lang="fr-FR" sz="1800" b="0" i="0" dirty="0" err="1">
                <a:solidFill>
                  <a:srgbClr val="212121"/>
                </a:solidFill>
                <a:effectLst/>
                <a:latin typeface="system-ui"/>
              </a:rPr>
              <a:t>mean</a:t>
            </a:r>
            <a:r>
              <a:rPr lang="fr-FR" sz="18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1800" b="0" i="0" dirty="0" err="1">
                <a:solidFill>
                  <a:srgbClr val="212121"/>
                </a:solidFill>
                <a:effectLst/>
                <a:latin typeface="system-ui"/>
              </a:rPr>
              <a:t>difference</a:t>
            </a:r>
            <a:r>
              <a:rPr lang="fr-FR" sz="1800" b="0" i="0" dirty="0">
                <a:solidFill>
                  <a:srgbClr val="212121"/>
                </a:solidFill>
                <a:effectLst/>
                <a:latin typeface="system-ui"/>
              </a:rPr>
              <a:t> = 1.36 [0.88-1.84] (p &lt; 0.001)</a:t>
            </a:r>
          </a:p>
          <a:p>
            <a:r>
              <a:rPr lang="fr-FR" sz="2000" b="1" dirty="0" err="1">
                <a:solidFill>
                  <a:srgbClr val="212121"/>
                </a:solidFill>
                <a:latin typeface="system-ui"/>
              </a:rPr>
              <a:t>S</a:t>
            </a:r>
            <a:r>
              <a:rPr lang="fr-FR" sz="2000" b="1" i="0" dirty="0" err="1">
                <a:solidFill>
                  <a:srgbClr val="212121"/>
                </a:solidFill>
                <a:effectLst/>
                <a:latin typeface="system-ui"/>
              </a:rPr>
              <a:t>ensitivity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 of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system-ui"/>
              </a:rPr>
              <a:t>ECRs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system-ui"/>
              </a:rPr>
              <a:t>using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system-ui"/>
              </a:rPr>
              <a:t>COBPeer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 versus the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system-ui"/>
              </a:rPr>
              <a:t>usual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system-ui"/>
              </a:rPr>
              <a:t>peer-review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system-ui"/>
              </a:rPr>
              <a:t> process</a:t>
            </a:r>
          </a:p>
          <a:p>
            <a:pPr lvl="1"/>
            <a:r>
              <a:rPr lang="fr-FR" sz="1600" b="0" i="0" dirty="0" err="1">
                <a:solidFill>
                  <a:srgbClr val="212121"/>
                </a:solidFill>
                <a:effectLst/>
                <a:latin typeface="system-ui"/>
              </a:rPr>
              <a:t>Incomplete</a:t>
            </a:r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1600" b="0" i="0" dirty="0" err="1">
                <a:solidFill>
                  <a:srgbClr val="212121"/>
                </a:solidFill>
                <a:effectLst/>
                <a:latin typeface="system-ui"/>
              </a:rPr>
              <a:t>reporting</a:t>
            </a:r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  </a:t>
            </a:r>
            <a:r>
              <a:rPr lang="fr-FR" sz="1600" b="1" i="0" dirty="0">
                <a:solidFill>
                  <a:srgbClr val="212121"/>
                </a:solidFill>
                <a:effectLst/>
                <a:latin typeface="system-ui"/>
              </a:rPr>
              <a:t>86% </a:t>
            </a:r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[95% CI 82-89] versus </a:t>
            </a:r>
            <a:r>
              <a:rPr lang="fr-FR" sz="1600" b="1" i="0" dirty="0">
                <a:solidFill>
                  <a:srgbClr val="212121"/>
                </a:solidFill>
                <a:effectLst/>
                <a:latin typeface="system-ui"/>
              </a:rPr>
              <a:t>20% </a:t>
            </a:r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[16-24] </a:t>
            </a:r>
          </a:p>
          <a:p>
            <a:pPr lvl="1"/>
            <a:r>
              <a:rPr lang="fr-FR" sz="1800" b="0" i="0" dirty="0">
                <a:solidFill>
                  <a:srgbClr val="212121"/>
                </a:solidFill>
                <a:effectLst/>
                <a:latin typeface="system-ui"/>
              </a:rPr>
              <a:t>switch in </a:t>
            </a:r>
            <a:r>
              <a:rPr lang="fr-FR" sz="1800" b="0" i="0" dirty="0" err="1">
                <a:solidFill>
                  <a:srgbClr val="212121"/>
                </a:solidFill>
                <a:effectLst/>
                <a:latin typeface="system-ui"/>
              </a:rPr>
              <a:t>primary</a:t>
            </a:r>
            <a:r>
              <a:rPr lang="fr-FR" sz="18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1800" b="0" i="0" dirty="0" err="1">
                <a:solidFill>
                  <a:srgbClr val="212121"/>
                </a:solidFill>
                <a:effectLst/>
                <a:latin typeface="system-ui"/>
              </a:rPr>
              <a:t>outcome</a:t>
            </a:r>
            <a:r>
              <a:rPr lang="fr-FR" sz="18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1800" b="1" i="0" dirty="0">
                <a:solidFill>
                  <a:srgbClr val="212121"/>
                </a:solidFill>
                <a:effectLst/>
                <a:latin typeface="system-ui"/>
              </a:rPr>
              <a:t>61% </a:t>
            </a:r>
            <a:r>
              <a:rPr lang="fr-FR" sz="1800" b="0" i="0" dirty="0">
                <a:solidFill>
                  <a:srgbClr val="212121"/>
                </a:solidFill>
                <a:effectLst/>
                <a:latin typeface="system-ui"/>
              </a:rPr>
              <a:t>[44-77] versus </a:t>
            </a:r>
            <a:r>
              <a:rPr lang="fr-FR" sz="1800" b="1" i="0" dirty="0">
                <a:solidFill>
                  <a:srgbClr val="212121"/>
                </a:solidFill>
                <a:effectLst/>
                <a:latin typeface="system-ui"/>
              </a:rPr>
              <a:t>11% </a:t>
            </a:r>
            <a:r>
              <a:rPr lang="fr-FR" sz="1800" b="0" i="0" dirty="0">
                <a:solidFill>
                  <a:srgbClr val="212121"/>
                </a:solidFill>
                <a:effectLst/>
                <a:latin typeface="system-ui"/>
              </a:rPr>
              <a:t>[3-26]. </a:t>
            </a:r>
          </a:p>
          <a:p>
            <a:r>
              <a:rPr lang="fr-FR" sz="2000" b="1" dirty="0" err="1">
                <a:solidFill>
                  <a:srgbClr val="212121"/>
                </a:solidFill>
                <a:latin typeface="system-ui"/>
              </a:rPr>
              <a:t>Specificity</a:t>
            </a:r>
            <a:r>
              <a:rPr lang="fr-FR" sz="2000" b="1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fr-FR" sz="2000" dirty="0">
                <a:solidFill>
                  <a:srgbClr val="212121"/>
                </a:solidFill>
                <a:latin typeface="system-ui"/>
              </a:rPr>
              <a:t>of </a:t>
            </a:r>
            <a:r>
              <a:rPr lang="fr-FR" sz="2000" dirty="0" err="1">
                <a:solidFill>
                  <a:srgbClr val="212121"/>
                </a:solidFill>
                <a:latin typeface="system-ui"/>
              </a:rPr>
              <a:t>ECRs</a:t>
            </a:r>
            <a:r>
              <a:rPr lang="fr-FR" sz="20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fr-FR" sz="2000" dirty="0" err="1">
                <a:solidFill>
                  <a:srgbClr val="212121"/>
                </a:solidFill>
                <a:latin typeface="system-ui"/>
              </a:rPr>
              <a:t>using</a:t>
            </a:r>
            <a:r>
              <a:rPr lang="fr-FR" sz="20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fr-FR" sz="2000" dirty="0" err="1">
                <a:solidFill>
                  <a:srgbClr val="212121"/>
                </a:solidFill>
                <a:latin typeface="system-ui"/>
              </a:rPr>
              <a:t>COBPeer</a:t>
            </a:r>
            <a:r>
              <a:rPr lang="fr-FR" sz="2000" dirty="0">
                <a:solidFill>
                  <a:srgbClr val="212121"/>
                </a:solidFill>
                <a:latin typeface="system-ui"/>
              </a:rPr>
              <a:t> versus the </a:t>
            </a:r>
            <a:r>
              <a:rPr lang="fr-FR" sz="2000" dirty="0" err="1">
                <a:solidFill>
                  <a:srgbClr val="212121"/>
                </a:solidFill>
                <a:latin typeface="system-ui"/>
              </a:rPr>
              <a:t>usual</a:t>
            </a:r>
            <a:r>
              <a:rPr lang="fr-FR" sz="2000" dirty="0">
                <a:solidFill>
                  <a:srgbClr val="212121"/>
                </a:solidFill>
                <a:latin typeface="system-ui"/>
              </a:rPr>
              <a:t> process </a:t>
            </a:r>
          </a:p>
          <a:p>
            <a:pPr lvl="1"/>
            <a:r>
              <a:rPr lang="fr-FR" sz="1600" b="0" i="0" dirty="0" err="1">
                <a:solidFill>
                  <a:srgbClr val="212121"/>
                </a:solidFill>
                <a:effectLst/>
                <a:latin typeface="system-ui"/>
              </a:rPr>
              <a:t>Incomplete</a:t>
            </a:r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1600" b="0" i="0" dirty="0" err="1">
                <a:solidFill>
                  <a:srgbClr val="212121"/>
                </a:solidFill>
                <a:effectLst/>
                <a:latin typeface="system-ui"/>
              </a:rPr>
              <a:t>reporting</a:t>
            </a:r>
            <a:r>
              <a:rPr lang="fr-FR" sz="16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sz="1600" b="1" dirty="0">
                <a:solidFill>
                  <a:srgbClr val="212121"/>
                </a:solidFill>
                <a:latin typeface="system-ui"/>
              </a:rPr>
              <a:t>61% </a:t>
            </a:r>
            <a:r>
              <a:rPr lang="fr-FR" sz="1600" dirty="0">
                <a:solidFill>
                  <a:srgbClr val="212121"/>
                </a:solidFill>
                <a:latin typeface="system-ui"/>
              </a:rPr>
              <a:t>[57-65] versus </a:t>
            </a:r>
            <a:r>
              <a:rPr lang="fr-FR" sz="1600" b="1" dirty="0">
                <a:solidFill>
                  <a:srgbClr val="212121"/>
                </a:solidFill>
                <a:latin typeface="system-ui"/>
              </a:rPr>
              <a:t>77% </a:t>
            </a:r>
            <a:r>
              <a:rPr lang="fr-FR" sz="1600" dirty="0">
                <a:solidFill>
                  <a:srgbClr val="212121"/>
                </a:solidFill>
                <a:latin typeface="system-ui"/>
              </a:rPr>
              <a:t>[74-81]</a:t>
            </a:r>
          </a:p>
          <a:p>
            <a:pPr lvl="1"/>
            <a:r>
              <a:rPr lang="fr-FR" sz="1800" dirty="0">
                <a:solidFill>
                  <a:srgbClr val="212121"/>
                </a:solidFill>
                <a:latin typeface="system-ui"/>
              </a:rPr>
              <a:t>switch in </a:t>
            </a:r>
            <a:r>
              <a:rPr lang="fr-FR" sz="1800" dirty="0" err="1">
                <a:solidFill>
                  <a:srgbClr val="212121"/>
                </a:solidFill>
                <a:latin typeface="system-ui"/>
              </a:rPr>
              <a:t>primary</a:t>
            </a:r>
            <a:r>
              <a:rPr lang="fr-FR" sz="18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fr-FR" sz="1800" dirty="0" err="1">
                <a:solidFill>
                  <a:srgbClr val="212121"/>
                </a:solidFill>
                <a:latin typeface="system-ui"/>
              </a:rPr>
              <a:t>outcome</a:t>
            </a:r>
            <a:r>
              <a:rPr lang="fr-FR" sz="18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fr-FR" sz="1800" b="1" dirty="0">
                <a:solidFill>
                  <a:srgbClr val="212121"/>
                </a:solidFill>
                <a:latin typeface="system-ui"/>
              </a:rPr>
              <a:t>77% </a:t>
            </a:r>
            <a:r>
              <a:rPr lang="fr-FR" sz="1800" dirty="0">
                <a:solidFill>
                  <a:srgbClr val="212121"/>
                </a:solidFill>
                <a:latin typeface="system-ui"/>
              </a:rPr>
              <a:t>[67-86] versus </a:t>
            </a:r>
            <a:r>
              <a:rPr lang="fr-FR" sz="1800" b="1" dirty="0">
                <a:solidFill>
                  <a:srgbClr val="212121"/>
                </a:solidFill>
                <a:latin typeface="system-ui"/>
              </a:rPr>
              <a:t>98% </a:t>
            </a:r>
            <a:r>
              <a:rPr lang="fr-FR" sz="1800" dirty="0">
                <a:solidFill>
                  <a:srgbClr val="212121"/>
                </a:solidFill>
                <a:latin typeface="system-ui"/>
              </a:rPr>
              <a:t>[92-100 ]</a:t>
            </a:r>
            <a:endParaRPr lang="en-US" sz="1800" dirty="0">
              <a:solidFill>
                <a:srgbClr val="212121"/>
              </a:solidFill>
              <a:latin typeface="system-u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E130B1-0F9C-1A84-2437-5027A75637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22</a:t>
            </a:fld>
            <a:endParaRPr lang="fr-FR" altLang="x-non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C021AD-ACE7-CA62-A563-414BB50F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475221"/>
            <a:ext cx="5473700" cy="23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96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A919C4-1BE7-443B-3F52-78D4D4E1AF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23</a:t>
            </a:fld>
            <a:endParaRPr lang="fr-FR" altLang="x-non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8024CA-A147-9036-B360-9CF0F328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21" y="1895234"/>
            <a:ext cx="6941579" cy="367884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E6BF008-BE6E-D490-43BF-175319D8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 faire?</a:t>
            </a:r>
          </a:p>
        </p:txBody>
      </p:sp>
    </p:spTree>
    <p:extLst>
      <p:ext uri="{BB962C8B-B14F-4D97-AF65-F5344CB8AC3E}">
        <p14:creationId xmlns:p14="http://schemas.microsoft.com/office/powerpoint/2010/main" val="1954269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E49AE-E06F-8EFA-D16C-D56D02C3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could be done?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B50615-0665-16F2-17FE-49B2A7CB3E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24</a:t>
            </a:fld>
            <a:endParaRPr lang="fr-FR" altLang="x-non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5A9855-E126-FC6A-185B-CD95343FC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14" y="1502303"/>
            <a:ext cx="7939509" cy="45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24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847616B-7054-F51A-9FBA-ECFE694087F9}"/>
              </a:ext>
            </a:extLst>
          </p:cNvPr>
          <p:cNvSpPr/>
          <p:nvPr/>
        </p:nvSpPr>
        <p:spPr>
          <a:xfrm rot="19468416">
            <a:off x="3387010" y="5626642"/>
            <a:ext cx="1796131" cy="343595"/>
          </a:xfrm>
          <a:prstGeom prst="rect">
            <a:avLst/>
          </a:prstGeom>
          <a:solidFill>
            <a:schemeClr val="bg1"/>
          </a:solidFill>
          <a:ln w="57150">
            <a:solidFill>
              <a:srgbClr val="DE0000">
                <a:alpha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DE0000">
                    <a:alpha val="42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RETRACTED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BDCB0FB-4788-4A7E-8287-E74615EE495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80361" y="6380844"/>
            <a:ext cx="34459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rgbClr val="666666"/>
                </a:solidFill>
                <a:latin typeface="Cabin"/>
                <a:ea typeface="+mn-ea"/>
                <a:cs typeface="Cabi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-35" smtClean="0"/>
              <a:pPr marL="38100">
                <a:spcBef>
                  <a:spcPts val="50"/>
                </a:spcBef>
              </a:pPr>
              <a:t>25</a:t>
            </a:fld>
            <a:endParaRPr spc="-26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547E90-F6D6-5CC3-116D-15B4C307C030}"/>
              </a:ext>
            </a:extLst>
          </p:cNvPr>
          <p:cNvGrpSpPr/>
          <p:nvPr/>
        </p:nvGrpSpPr>
        <p:grpSpPr>
          <a:xfrm>
            <a:off x="125071" y="2011678"/>
            <a:ext cx="2971799" cy="2188314"/>
            <a:chOff x="8306272" y="6816013"/>
            <a:chExt cx="6647978" cy="51807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7589E2-BD7F-EAD2-FB95-AD9796B56EBD}"/>
                </a:ext>
              </a:extLst>
            </p:cNvPr>
            <p:cNvSpPr txBox="1"/>
            <p:nvPr/>
          </p:nvSpPr>
          <p:spPr>
            <a:xfrm>
              <a:off x="8306272" y="8658349"/>
              <a:ext cx="1675929" cy="655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EB613A"/>
                </a:buClr>
                <a:buSzPct val="175000"/>
              </a:pPr>
              <a:r>
                <a:rPr lang="en-US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preprint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C10D9D-EA87-E596-33E9-BAA9077ED656}"/>
                </a:ext>
              </a:extLst>
            </p:cNvPr>
            <p:cNvSpPr txBox="1"/>
            <p:nvPr/>
          </p:nvSpPr>
          <p:spPr>
            <a:xfrm>
              <a:off x="9062426" y="6816013"/>
              <a:ext cx="4636323" cy="1530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RECOVERY</a:t>
              </a:r>
            </a:p>
            <a:p>
              <a:pPr algn="ctr"/>
              <a:r>
                <a:rPr lang="en-US" sz="1800" b="1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dexamethasone</a:t>
              </a:r>
              <a:r>
                <a:rPr lang="en-US" sz="1800" b="1" baseline="300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1</a:t>
              </a:r>
              <a:endParaRPr lang="en-US" sz="1800" b="1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899627-2D31-9A6C-F7A6-1A21CE41927A}"/>
                </a:ext>
              </a:extLst>
            </p:cNvPr>
            <p:cNvSpPr txBox="1"/>
            <p:nvPr/>
          </p:nvSpPr>
          <p:spPr>
            <a:xfrm>
              <a:off x="12396670" y="8442906"/>
              <a:ext cx="2557580" cy="1530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EB613A"/>
                </a:buClr>
                <a:buSzPct val="175000"/>
              </a:pPr>
              <a:r>
                <a:rPr lang="en-US" sz="1200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peer-reviewed journal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1F8DA3-4980-95B8-E44A-2DEAE66C9807}"/>
                </a:ext>
              </a:extLst>
            </p:cNvPr>
            <p:cNvSpPr/>
            <p:nvPr/>
          </p:nvSpPr>
          <p:spPr>
            <a:xfrm>
              <a:off x="9329973" y="10281590"/>
              <a:ext cx="3494438" cy="1715157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A3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700,000</a:t>
              </a:r>
            </a:p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new COVID-19 cases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54EB5123-F209-AB59-EB1C-4024AD589876}"/>
                </a:ext>
              </a:extLst>
            </p:cNvPr>
            <p:cNvSpPr/>
            <p:nvPr/>
          </p:nvSpPr>
          <p:spPr>
            <a:xfrm>
              <a:off x="9869960" y="8554871"/>
              <a:ext cx="2414469" cy="758907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1 month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E53BAD3-B913-3120-A7F8-C99367D79388}"/>
              </a:ext>
            </a:extLst>
          </p:cNvPr>
          <p:cNvSpPr txBox="1"/>
          <p:nvPr/>
        </p:nvSpPr>
        <p:spPr>
          <a:xfrm>
            <a:off x="3037616" y="1885318"/>
            <a:ext cx="2609038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buClr>
                <a:srgbClr val="EB613A"/>
              </a:buClr>
              <a:buSzPct val="175000"/>
            </a:pPr>
            <a:r>
              <a:rPr lang="en-US" sz="15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Are preprints reliable?</a:t>
            </a:r>
            <a:r>
              <a:rPr lang="en-US" sz="1500" b="1" baseline="30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2 </a:t>
            </a:r>
            <a:endParaRPr lang="en-US" sz="15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175022" indent="-175022">
              <a:spcAft>
                <a:spcPts val="900"/>
              </a:spcAft>
              <a:buClr>
                <a:srgbClr val="EB613A"/>
              </a:buClr>
              <a:buSzPct val="175000"/>
              <a:buFont typeface="Arial" panose="020B0604020202020204" pitchFamily="34" charset="0"/>
              <a:buChar char="•"/>
            </a:pPr>
            <a:r>
              <a:rPr 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bioRxiv preprint suggests that SARS-CoV-2 has similarities to HIV</a:t>
            </a:r>
          </a:p>
          <a:p>
            <a:pPr marL="175022" indent="-175022">
              <a:spcAft>
                <a:spcPts val="900"/>
              </a:spcAft>
              <a:buClr>
                <a:srgbClr val="EB613A"/>
              </a:buClr>
              <a:buSzPct val="175000"/>
              <a:buFont typeface="Arial" panose="020B0604020202020204" pitchFamily="34" charset="0"/>
              <a:buChar char="•"/>
            </a:pPr>
            <a:r>
              <a:rPr 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SSRN preprint suggests that ivermectin improves survival from COVID-19</a:t>
            </a:r>
          </a:p>
          <a:p>
            <a:pPr marL="175022" indent="-175022">
              <a:spcAft>
                <a:spcPts val="900"/>
              </a:spcAft>
              <a:buClr>
                <a:srgbClr val="EB613A"/>
              </a:buClr>
              <a:buSzPct val="175000"/>
              <a:buFont typeface="Arial" panose="020B0604020202020204" pitchFamily="34" charset="0"/>
              <a:buChar char="•"/>
            </a:pPr>
            <a:r>
              <a:rPr lang="en-US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Research Square preprint on ivermectin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639BF-48F6-58CB-AB38-7FF1334E8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2" y="1352693"/>
            <a:ext cx="1562096" cy="487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5DF430-0988-728F-1DB0-FF32FD311A35}"/>
              </a:ext>
            </a:extLst>
          </p:cNvPr>
          <p:cNvSpPr txBox="1"/>
          <p:nvPr/>
        </p:nvSpPr>
        <p:spPr>
          <a:xfrm>
            <a:off x="5338471" y="6125794"/>
            <a:ext cx="3589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1. Horby P, Nat Med, 2022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 Watson C, Nat Med, 2022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 Boutron I et al., Ann Intern Med, 2020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294498C-F78A-46BA-5187-DBA4D0DB2B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064488"/>
              </p:ext>
            </p:extLst>
          </p:nvPr>
        </p:nvGraphicFramePr>
        <p:xfrm>
          <a:off x="5984112" y="1318849"/>
          <a:ext cx="3034818" cy="3993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79F7CDE-2B24-F581-EEC6-30AF2823F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08" y="328249"/>
            <a:ext cx="1653814" cy="781630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9C9F2C45-9721-7121-AA0E-57104B15088A}"/>
              </a:ext>
            </a:extLst>
          </p:cNvPr>
          <p:cNvSpPr txBox="1">
            <a:spLocks/>
          </p:cNvSpPr>
          <p:nvPr/>
        </p:nvSpPr>
        <p:spPr bwMode="auto">
          <a:xfrm>
            <a:off x="659230" y="118457"/>
            <a:ext cx="731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err="1"/>
              <a:t>Confiance</a:t>
            </a:r>
            <a:r>
              <a:rPr lang="en-US" kern="0" dirty="0"/>
              <a:t> dans les preprints?</a:t>
            </a:r>
          </a:p>
        </p:txBody>
      </p:sp>
    </p:spTree>
    <p:extLst>
      <p:ext uri="{BB962C8B-B14F-4D97-AF65-F5344CB8AC3E}">
        <p14:creationId xmlns:p14="http://schemas.microsoft.com/office/powerpoint/2010/main" val="973852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968" y="316925"/>
            <a:ext cx="5317333" cy="50206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kern="0" dirty="0" err="1"/>
              <a:t>Confiance</a:t>
            </a:r>
            <a:r>
              <a:rPr lang="en-US" kern="0" dirty="0"/>
              <a:t> dans les preprints?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9E627E1-CD5D-4C50-95E2-0CF329EFF9D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80361" y="6380844"/>
            <a:ext cx="34459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rgbClr val="666666"/>
                </a:solidFill>
                <a:latin typeface="Cabin"/>
                <a:ea typeface="+mn-ea"/>
                <a:cs typeface="Cabi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-35" smtClean="0"/>
              <a:pPr marL="38100">
                <a:spcBef>
                  <a:spcPts val="50"/>
                </a:spcBef>
              </a:pPr>
              <a:t>26</a:t>
            </a:fld>
            <a:endParaRPr spc="-26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B90026-3FD2-0C93-A544-68DF77851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29" y="1785732"/>
            <a:ext cx="3643821" cy="147181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D5D4DAA-C773-C5DE-5B52-6BCA48AF09CD}"/>
              </a:ext>
            </a:extLst>
          </p:cNvPr>
          <p:cNvGrpSpPr/>
          <p:nvPr/>
        </p:nvGrpSpPr>
        <p:grpSpPr>
          <a:xfrm>
            <a:off x="4568537" y="971550"/>
            <a:ext cx="4475452" cy="4914900"/>
            <a:chOff x="6091382" y="152400"/>
            <a:chExt cx="5967269" cy="6553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BF726F-890C-2753-90E2-761FB1671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57" t="4445"/>
            <a:stretch/>
          </p:blipFill>
          <p:spPr>
            <a:xfrm>
              <a:off x="7696201" y="152400"/>
              <a:ext cx="4362450" cy="6553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882AC0E-9743-4080-ACF9-71265966E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" t="4445" r="78272"/>
            <a:stretch/>
          </p:blipFill>
          <p:spPr>
            <a:xfrm>
              <a:off x="6096000" y="152400"/>
              <a:ext cx="1600200" cy="65532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BC1999-4BA4-C9CD-07B7-67427AC78BFB}"/>
                </a:ext>
              </a:extLst>
            </p:cNvPr>
            <p:cNvSpPr/>
            <p:nvPr/>
          </p:nvSpPr>
          <p:spPr>
            <a:xfrm>
              <a:off x="7620000" y="685800"/>
              <a:ext cx="304800" cy="510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E3F049-B874-D9B0-8874-E987A2E269C8}"/>
                </a:ext>
              </a:extLst>
            </p:cNvPr>
            <p:cNvSpPr/>
            <p:nvPr/>
          </p:nvSpPr>
          <p:spPr>
            <a:xfrm rot="16200000">
              <a:off x="7580746" y="85718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1E74C8-808F-3257-3AFD-0D037763315D}"/>
                </a:ext>
              </a:extLst>
            </p:cNvPr>
            <p:cNvSpPr/>
            <p:nvPr/>
          </p:nvSpPr>
          <p:spPr>
            <a:xfrm rot="16200000">
              <a:off x="6815282" y="5372100"/>
              <a:ext cx="1524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994684D-5A5D-391E-047C-F1950EDA9FC5}"/>
              </a:ext>
            </a:extLst>
          </p:cNvPr>
          <p:cNvSpPr/>
          <p:nvPr/>
        </p:nvSpPr>
        <p:spPr>
          <a:xfrm>
            <a:off x="514351" y="2171700"/>
            <a:ext cx="3743682" cy="228600"/>
          </a:xfrm>
          <a:prstGeom prst="round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5A6A6C8-876C-FC85-CAF2-9F5CC4BAB43C}"/>
              </a:ext>
            </a:extLst>
          </p:cNvPr>
          <p:cNvSpPr/>
          <p:nvPr/>
        </p:nvSpPr>
        <p:spPr>
          <a:xfrm>
            <a:off x="4258034" y="1425206"/>
            <a:ext cx="310503" cy="860794"/>
          </a:xfrm>
          <a:custGeom>
            <a:avLst/>
            <a:gdLst>
              <a:gd name="connsiteX0" fmla="*/ 267128 w 267128"/>
              <a:gd name="connsiteY0" fmla="*/ 132250 h 1552703"/>
              <a:gd name="connsiteX1" fmla="*/ 226032 w 267128"/>
              <a:gd name="connsiteY1" fmla="*/ 19234 h 1552703"/>
              <a:gd name="connsiteX2" fmla="*/ 154113 w 267128"/>
              <a:gd name="connsiteY2" fmla="*/ 8960 h 1552703"/>
              <a:gd name="connsiteX3" fmla="*/ 123290 w 267128"/>
              <a:gd name="connsiteY3" fmla="*/ 111702 h 1552703"/>
              <a:gd name="connsiteX4" fmla="*/ 133564 w 267128"/>
              <a:gd name="connsiteY4" fmla="*/ 461023 h 1552703"/>
              <a:gd name="connsiteX5" fmla="*/ 143839 w 267128"/>
              <a:gd name="connsiteY5" fmla="*/ 902812 h 1552703"/>
              <a:gd name="connsiteX6" fmla="*/ 154113 w 267128"/>
              <a:gd name="connsiteY6" fmla="*/ 1416520 h 1552703"/>
              <a:gd name="connsiteX7" fmla="*/ 102742 w 267128"/>
              <a:gd name="connsiteY7" fmla="*/ 1539810 h 1552703"/>
              <a:gd name="connsiteX8" fmla="*/ 0 w 267128"/>
              <a:gd name="connsiteY8" fmla="*/ 1550084 h 1552703"/>
              <a:gd name="connsiteX0" fmla="*/ 297951 w 297951"/>
              <a:gd name="connsiteY0" fmla="*/ 78782 h 1550606"/>
              <a:gd name="connsiteX1" fmla="*/ 226032 w 297951"/>
              <a:gd name="connsiteY1" fmla="*/ 17137 h 1550606"/>
              <a:gd name="connsiteX2" fmla="*/ 154113 w 297951"/>
              <a:gd name="connsiteY2" fmla="*/ 6863 h 1550606"/>
              <a:gd name="connsiteX3" fmla="*/ 123290 w 297951"/>
              <a:gd name="connsiteY3" fmla="*/ 109605 h 1550606"/>
              <a:gd name="connsiteX4" fmla="*/ 133564 w 297951"/>
              <a:gd name="connsiteY4" fmla="*/ 458926 h 1550606"/>
              <a:gd name="connsiteX5" fmla="*/ 143839 w 297951"/>
              <a:gd name="connsiteY5" fmla="*/ 900715 h 1550606"/>
              <a:gd name="connsiteX6" fmla="*/ 154113 w 297951"/>
              <a:gd name="connsiteY6" fmla="*/ 1414423 h 1550606"/>
              <a:gd name="connsiteX7" fmla="*/ 102742 w 297951"/>
              <a:gd name="connsiteY7" fmla="*/ 1537713 h 1550606"/>
              <a:gd name="connsiteX8" fmla="*/ 0 w 297951"/>
              <a:gd name="connsiteY8" fmla="*/ 1547987 h 1550606"/>
              <a:gd name="connsiteX0" fmla="*/ 297951 w 297951"/>
              <a:gd name="connsiteY0" fmla="*/ 18185 h 1561928"/>
              <a:gd name="connsiteX1" fmla="*/ 226032 w 297951"/>
              <a:gd name="connsiteY1" fmla="*/ 28459 h 1561928"/>
              <a:gd name="connsiteX2" fmla="*/ 154113 w 297951"/>
              <a:gd name="connsiteY2" fmla="*/ 18185 h 1561928"/>
              <a:gd name="connsiteX3" fmla="*/ 123290 w 297951"/>
              <a:gd name="connsiteY3" fmla="*/ 120927 h 1561928"/>
              <a:gd name="connsiteX4" fmla="*/ 133564 w 297951"/>
              <a:gd name="connsiteY4" fmla="*/ 470248 h 1561928"/>
              <a:gd name="connsiteX5" fmla="*/ 143839 w 297951"/>
              <a:gd name="connsiteY5" fmla="*/ 912037 h 1561928"/>
              <a:gd name="connsiteX6" fmla="*/ 154113 w 297951"/>
              <a:gd name="connsiteY6" fmla="*/ 1425745 h 1561928"/>
              <a:gd name="connsiteX7" fmla="*/ 102742 w 297951"/>
              <a:gd name="connsiteY7" fmla="*/ 1549035 h 1561928"/>
              <a:gd name="connsiteX8" fmla="*/ 0 w 297951"/>
              <a:gd name="connsiteY8" fmla="*/ 1559309 h 1561928"/>
              <a:gd name="connsiteX0" fmla="*/ 246580 w 246580"/>
              <a:gd name="connsiteY0" fmla="*/ 20174 h 1553642"/>
              <a:gd name="connsiteX1" fmla="*/ 226032 w 246580"/>
              <a:gd name="connsiteY1" fmla="*/ 20173 h 1553642"/>
              <a:gd name="connsiteX2" fmla="*/ 154113 w 246580"/>
              <a:gd name="connsiteY2" fmla="*/ 9899 h 1553642"/>
              <a:gd name="connsiteX3" fmla="*/ 123290 w 246580"/>
              <a:gd name="connsiteY3" fmla="*/ 112641 h 1553642"/>
              <a:gd name="connsiteX4" fmla="*/ 133564 w 246580"/>
              <a:gd name="connsiteY4" fmla="*/ 461962 h 1553642"/>
              <a:gd name="connsiteX5" fmla="*/ 143839 w 246580"/>
              <a:gd name="connsiteY5" fmla="*/ 903751 h 1553642"/>
              <a:gd name="connsiteX6" fmla="*/ 154113 w 246580"/>
              <a:gd name="connsiteY6" fmla="*/ 1417459 h 1553642"/>
              <a:gd name="connsiteX7" fmla="*/ 102742 w 246580"/>
              <a:gd name="connsiteY7" fmla="*/ 1540749 h 1553642"/>
              <a:gd name="connsiteX8" fmla="*/ 0 w 246580"/>
              <a:gd name="connsiteY8" fmla="*/ 1551023 h 1553642"/>
              <a:gd name="connsiteX0" fmla="*/ 246580 w 310038"/>
              <a:gd name="connsiteY0" fmla="*/ 11132 h 1544600"/>
              <a:gd name="connsiteX1" fmla="*/ 308225 w 310038"/>
              <a:gd name="connsiteY1" fmla="*/ 144695 h 1544600"/>
              <a:gd name="connsiteX2" fmla="*/ 154113 w 310038"/>
              <a:gd name="connsiteY2" fmla="*/ 857 h 1544600"/>
              <a:gd name="connsiteX3" fmla="*/ 123290 w 310038"/>
              <a:gd name="connsiteY3" fmla="*/ 103599 h 1544600"/>
              <a:gd name="connsiteX4" fmla="*/ 133564 w 310038"/>
              <a:gd name="connsiteY4" fmla="*/ 452920 h 1544600"/>
              <a:gd name="connsiteX5" fmla="*/ 143839 w 310038"/>
              <a:gd name="connsiteY5" fmla="*/ 894709 h 1544600"/>
              <a:gd name="connsiteX6" fmla="*/ 154113 w 310038"/>
              <a:gd name="connsiteY6" fmla="*/ 1408417 h 1544600"/>
              <a:gd name="connsiteX7" fmla="*/ 102742 w 310038"/>
              <a:gd name="connsiteY7" fmla="*/ 1531707 h 1544600"/>
              <a:gd name="connsiteX8" fmla="*/ 0 w 310038"/>
              <a:gd name="connsiteY8" fmla="*/ 1541981 h 1544600"/>
              <a:gd name="connsiteX0" fmla="*/ 410967 w 410967"/>
              <a:gd name="connsiteY0" fmla="*/ 11132 h 1544600"/>
              <a:gd name="connsiteX1" fmla="*/ 308225 w 410967"/>
              <a:gd name="connsiteY1" fmla="*/ 144695 h 1544600"/>
              <a:gd name="connsiteX2" fmla="*/ 154113 w 410967"/>
              <a:gd name="connsiteY2" fmla="*/ 857 h 1544600"/>
              <a:gd name="connsiteX3" fmla="*/ 123290 w 410967"/>
              <a:gd name="connsiteY3" fmla="*/ 103599 h 1544600"/>
              <a:gd name="connsiteX4" fmla="*/ 133564 w 410967"/>
              <a:gd name="connsiteY4" fmla="*/ 452920 h 1544600"/>
              <a:gd name="connsiteX5" fmla="*/ 143839 w 410967"/>
              <a:gd name="connsiteY5" fmla="*/ 894709 h 1544600"/>
              <a:gd name="connsiteX6" fmla="*/ 154113 w 410967"/>
              <a:gd name="connsiteY6" fmla="*/ 1408417 h 1544600"/>
              <a:gd name="connsiteX7" fmla="*/ 102742 w 410967"/>
              <a:gd name="connsiteY7" fmla="*/ 1531707 h 1544600"/>
              <a:gd name="connsiteX8" fmla="*/ 0 w 410967"/>
              <a:gd name="connsiteY8" fmla="*/ 1541981 h 1544600"/>
              <a:gd name="connsiteX0" fmla="*/ 410967 w 410967"/>
              <a:gd name="connsiteY0" fmla="*/ 20173 h 1553641"/>
              <a:gd name="connsiteX1" fmla="*/ 256854 w 410967"/>
              <a:gd name="connsiteY1" fmla="*/ 20172 h 1553641"/>
              <a:gd name="connsiteX2" fmla="*/ 154113 w 410967"/>
              <a:gd name="connsiteY2" fmla="*/ 9898 h 1553641"/>
              <a:gd name="connsiteX3" fmla="*/ 123290 w 410967"/>
              <a:gd name="connsiteY3" fmla="*/ 112640 h 1553641"/>
              <a:gd name="connsiteX4" fmla="*/ 133564 w 410967"/>
              <a:gd name="connsiteY4" fmla="*/ 461961 h 1553641"/>
              <a:gd name="connsiteX5" fmla="*/ 143839 w 410967"/>
              <a:gd name="connsiteY5" fmla="*/ 903750 h 1553641"/>
              <a:gd name="connsiteX6" fmla="*/ 154113 w 410967"/>
              <a:gd name="connsiteY6" fmla="*/ 1417458 h 1553641"/>
              <a:gd name="connsiteX7" fmla="*/ 102742 w 410967"/>
              <a:gd name="connsiteY7" fmla="*/ 1540748 h 1553641"/>
              <a:gd name="connsiteX8" fmla="*/ 0 w 410967"/>
              <a:gd name="connsiteY8" fmla="*/ 1551022 h 1553641"/>
              <a:gd name="connsiteX0" fmla="*/ 410967 w 410967"/>
              <a:gd name="connsiteY0" fmla="*/ 23125 h 1556593"/>
              <a:gd name="connsiteX1" fmla="*/ 267129 w 410967"/>
              <a:gd name="connsiteY1" fmla="*/ 12849 h 1556593"/>
              <a:gd name="connsiteX2" fmla="*/ 154113 w 410967"/>
              <a:gd name="connsiteY2" fmla="*/ 12850 h 1556593"/>
              <a:gd name="connsiteX3" fmla="*/ 123290 w 410967"/>
              <a:gd name="connsiteY3" fmla="*/ 115592 h 1556593"/>
              <a:gd name="connsiteX4" fmla="*/ 133564 w 410967"/>
              <a:gd name="connsiteY4" fmla="*/ 464913 h 1556593"/>
              <a:gd name="connsiteX5" fmla="*/ 143839 w 410967"/>
              <a:gd name="connsiteY5" fmla="*/ 906702 h 1556593"/>
              <a:gd name="connsiteX6" fmla="*/ 154113 w 410967"/>
              <a:gd name="connsiteY6" fmla="*/ 1420410 h 1556593"/>
              <a:gd name="connsiteX7" fmla="*/ 102742 w 410967"/>
              <a:gd name="connsiteY7" fmla="*/ 1543700 h 1556593"/>
              <a:gd name="connsiteX8" fmla="*/ 0 w 410967"/>
              <a:gd name="connsiteY8" fmla="*/ 1553974 h 1556593"/>
              <a:gd name="connsiteX0" fmla="*/ 410967 w 410967"/>
              <a:gd name="connsiteY0" fmla="*/ 23125 h 1556593"/>
              <a:gd name="connsiteX1" fmla="*/ 267129 w 410967"/>
              <a:gd name="connsiteY1" fmla="*/ 12849 h 1556593"/>
              <a:gd name="connsiteX2" fmla="*/ 154113 w 410967"/>
              <a:gd name="connsiteY2" fmla="*/ 12850 h 1556593"/>
              <a:gd name="connsiteX3" fmla="*/ 123290 w 410967"/>
              <a:gd name="connsiteY3" fmla="*/ 115592 h 1556593"/>
              <a:gd name="connsiteX4" fmla="*/ 133564 w 410967"/>
              <a:gd name="connsiteY4" fmla="*/ 464913 h 1556593"/>
              <a:gd name="connsiteX5" fmla="*/ 143839 w 410967"/>
              <a:gd name="connsiteY5" fmla="*/ 906702 h 1556593"/>
              <a:gd name="connsiteX6" fmla="*/ 154113 w 410967"/>
              <a:gd name="connsiteY6" fmla="*/ 1420410 h 1556593"/>
              <a:gd name="connsiteX7" fmla="*/ 102742 w 410967"/>
              <a:gd name="connsiteY7" fmla="*/ 1543700 h 1556593"/>
              <a:gd name="connsiteX8" fmla="*/ 0 w 410967"/>
              <a:gd name="connsiteY8" fmla="*/ 1553974 h 1556593"/>
              <a:gd name="connsiteX0" fmla="*/ 410967 w 410967"/>
              <a:gd name="connsiteY0" fmla="*/ 23125 h 1556593"/>
              <a:gd name="connsiteX1" fmla="*/ 236306 w 410967"/>
              <a:gd name="connsiteY1" fmla="*/ 12849 h 1556593"/>
              <a:gd name="connsiteX2" fmla="*/ 154113 w 410967"/>
              <a:gd name="connsiteY2" fmla="*/ 12850 h 1556593"/>
              <a:gd name="connsiteX3" fmla="*/ 123290 w 410967"/>
              <a:gd name="connsiteY3" fmla="*/ 115592 h 1556593"/>
              <a:gd name="connsiteX4" fmla="*/ 133564 w 410967"/>
              <a:gd name="connsiteY4" fmla="*/ 464913 h 1556593"/>
              <a:gd name="connsiteX5" fmla="*/ 143839 w 410967"/>
              <a:gd name="connsiteY5" fmla="*/ 906702 h 1556593"/>
              <a:gd name="connsiteX6" fmla="*/ 154113 w 410967"/>
              <a:gd name="connsiteY6" fmla="*/ 1420410 h 1556593"/>
              <a:gd name="connsiteX7" fmla="*/ 102742 w 410967"/>
              <a:gd name="connsiteY7" fmla="*/ 1543700 h 1556593"/>
              <a:gd name="connsiteX8" fmla="*/ 0 w 410967"/>
              <a:gd name="connsiteY8" fmla="*/ 1553974 h 1556593"/>
              <a:gd name="connsiteX0" fmla="*/ 318500 w 318500"/>
              <a:gd name="connsiteY0" fmla="*/ 28981 h 1552174"/>
              <a:gd name="connsiteX1" fmla="*/ 236306 w 318500"/>
              <a:gd name="connsiteY1" fmla="*/ 8430 h 1552174"/>
              <a:gd name="connsiteX2" fmla="*/ 154113 w 318500"/>
              <a:gd name="connsiteY2" fmla="*/ 8431 h 1552174"/>
              <a:gd name="connsiteX3" fmla="*/ 123290 w 318500"/>
              <a:gd name="connsiteY3" fmla="*/ 111173 h 1552174"/>
              <a:gd name="connsiteX4" fmla="*/ 133564 w 318500"/>
              <a:gd name="connsiteY4" fmla="*/ 460494 h 1552174"/>
              <a:gd name="connsiteX5" fmla="*/ 143839 w 318500"/>
              <a:gd name="connsiteY5" fmla="*/ 902283 h 1552174"/>
              <a:gd name="connsiteX6" fmla="*/ 154113 w 318500"/>
              <a:gd name="connsiteY6" fmla="*/ 1415991 h 1552174"/>
              <a:gd name="connsiteX7" fmla="*/ 102742 w 318500"/>
              <a:gd name="connsiteY7" fmla="*/ 1539281 h 1552174"/>
              <a:gd name="connsiteX8" fmla="*/ 0 w 318500"/>
              <a:gd name="connsiteY8" fmla="*/ 1549555 h 1552174"/>
              <a:gd name="connsiteX0" fmla="*/ 297951 w 297951"/>
              <a:gd name="connsiteY0" fmla="*/ 23126 h 1556593"/>
              <a:gd name="connsiteX1" fmla="*/ 236306 w 297951"/>
              <a:gd name="connsiteY1" fmla="*/ 12849 h 1556593"/>
              <a:gd name="connsiteX2" fmla="*/ 154113 w 297951"/>
              <a:gd name="connsiteY2" fmla="*/ 12850 h 1556593"/>
              <a:gd name="connsiteX3" fmla="*/ 123290 w 297951"/>
              <a:gd name="connsiteY3" fmla="*/ 115592 h 1556593"/>
              <a:gd name="connsiteX4" fmla="*/ 133564 w 297951"/>
              <a:gd name="connsiteY4" fmla="*/ 464913 h 1556593"/>
              <a:gd name="connsiteX5" fmla="*/ 143839 w 297951"/>
              <a:gd name="connsiteY5" fmla="*/ 906702 h 1556593"/>
              <a:gd name="connsiteX6" fmla="*/ 154113 w 297951"/>
              <a:gd name="connsiteY6" fmla="*/ 1420410 h 1556593"/>
              <a:gd name="connsiteX7" fmla="*/ 102742 w 297951"/>
              <a:gd name="connsiteY7" fmla="*/ 1543700 h 1556593"/>
              <a:gd name="connsiteX8" fmla="*/ 0 w 297951"/>
              <a:gd name="connsiteY8" fmla="*/ 1553974 h 1556593"/>
              <a:gd name="connsiteX0" fmla="*/ 287677 w 287677"/>
              <a:gd name="connsiteY0" fmla="*/ 23126 h 1556593"/>
              <a:gd name="connsiteX1" fmla="*/ 236306 w 287677"/>
              <a:gd name="connsiteY1" fmla="*/ 12849 h 1556593"/>
              <a:gd name="connsiteX2" fmla="*/ 154113 w 287677"/>
              <a:gd name="connsiteY2" fmla="*/ 12850 h 1556593"/>
              <a:gd name="connsiteX3" fmla="*/ 123290 w 287677"/>
              <a:gd name="connsiteY3" fmla="*/ 115592 h 1556593"/>
              <a:gd name="connsiteX4" fmla="*/ 133564 w 287677"/>
              <a:gd name="connsiteY4" fmla="*/ 464913 h 1556593"/>
              <a:gd name="connsiteX5" fmla="*/ 143839 w 287677"/>
              <a:gd name="connsiteY5" fmla="*/ 906702 h 1556593"/>
              <a:gd name="connsiteX6" fmla="*/ 154113 w 287677"/>
              <a:gd name="connsiteY6" fmla="*/ 1420410 h 1556593"/>
              <a:gd name="connsiteX7" fmla="*/ 102742 w 287677"/>
              <a:gd name="connsiteY7" fmla="*/ 1543700 h 1556593"/>
              <a:gd name="connsiteX8" fmla="*/ 0 w 287677"/>
              <a:gd name="connsiteY8" fmla="*/ 1553974 h 1556593"/>
              <a:gd name="connsiteX0" fmla="*/ 297951 w 297951"/>
              <a:gd name="connsiteY0" fmla="*/ 20549 h 1564290"/>
              <a:gd name="connsiteX1" fmla="*/ 236306 w 297951"/>
              <a:gd name="connsiteY1" fmla="*/ 20546 h 1564290"/>
              <a:gd name="connsiteX2" fmla="*/ 154113 w 297951"/>
              <a:gd name="connsiteY2" fmla="*/ 20547 h 1564290"/>
              <a:gd name="connsiteX3" fmla="*/ 123290 w 297951"/>
              <a:gd name="connsiteY3" fmla="*/ 123289 h 1564290"/>
              <a:gd name="connsiteX4" fmla="*/ 133564 w 297951"/>
              <a:gd name="connsiteY4" fmla="*/ 472610 h 1564290"/>
              <a:gd name="connsiteX5" fmla="*/ 143839 w 297951"/>
              <a:gd name="connsiteY5" fmla="*/ 914399 h 1564290"/>
              <a:gd name="connsiteX6" fmla="*/ 154113 w 297951"/>
              <a:gd name="connsiteY6" fmla="*/ 1428107 h 1564290"/>
              <a:gd name="connsiteX7" fmla="*/ 102742 w 297951"/>
              <a:gd name="connsiteY7" fmla="*/ 1551397 h 1564290"/>
              <a:gd name="connsiteX8" fmla="*/ 0 w 297951"/>
              <a:gd name="connsiteY8" fmla="*/ 1561671 h 1564290"/>
              <a:gd name="connsiteX0" fmla="*/ 236306 w 236306"/>
              <a:gd name="connsiteY0" fmla="*/ 7610 h 1551354"/>
              <a:gd name="connsiteX1" fmla="*/ 154113 w 236306"/>
              <a:gd name="connsiteY1" fmla="*/ 7611 h 1551354"/>
              <a:gd name="connsiteX2" fmla="*/ 123290 w 236306"/>
              <a:gd name="connsiteY2" fmla="*/ 110353 h 1551354"/>
              <a:gd name="connsiteX3" fmla="*/ 133564 w 236306"/>
              <a:gd name="connsiteY3" fmla="*/ 459674 h 1551354"/>
              <a:gd name="connsiteX4" fmla="*/ 143839 w 236306"/>
              <a:gd name="connsiteY4" fmla="*/ 901463 h 1551354"/>
              <a:gd name="connsiteX5" fmla="*/ 154113 w 236306"/>
              <a:gd name="connsiteY5" fmla="*/ 1415171 h 1551354"/>
              <a:gd name="connsiteX6" fmla="*/ 102742 w 236306"/>
              <a:gd name="connsiteY6" fmla="*/ 1538461 h 1551354"/>
              <a:gd name="connsiteX7" fmla="*/ 0 w 236306"/>
              <a:gd name="connsiteY7" fmla="*/ 1548735 h 1551354"/>
              <a:gd name="connsiteX0" fmla="*/ 236306 w 236306"/>
              <a:gd name="connsiteY0" fmla="*/ 7610 h 1551354"/>
              <a:gd name="connsiteX1" fmla="*/ 154113 w 236306"/>
              <a:gd name="connsiteY1" fmla="*/ 7611 h 1551354"/>
              <a:gd name="connsiteX2" fmla="*/ 123290 w 236306"/>
              <a:gd name="connsiteY2" fmla="*/ 110353 h 1551354"/>
              <a:gd name="connsiteX3" fmla="*/ 133564 w 236306"/>
              <a:gd name="connsiteY3" fmla="*/ 459674 h 1551354"/>
              <a:gd name="connsiteX4" fmla="*/ 143839 w 236306"/>
              <a:gd name="connsiteY4" fmla="*/ 901463 h 1551354"/>
              <a:gd name="connsiteX5" fmla="*/ 154113 w 236306"/>
              <a:gd name="connsiteY5" fmla="*/ 1415171 h 1551354"/>
              <a:gd name="connsiteX6" fmla="*/ 102742 w 236306"/>
              <a:gd name="connsiteY6" fmla="*/ 1538461 h 1551354"/>
              <a:gd name="connsiteX7" fmla="*/ 0 w 236306"/>
              <a:gd name="connsiteY7" fmla="*/ 1548735 h 1551354"/>
              <a:gd name="connsiteX0" fmla="*/ 236306 w 236306"/>
              <a:gd name="connsiteY0" fmla="*/ 3155 h 1554477"/>
              <a:gd name="connsiteX1" fmla="*/ 154113 w 236306"/>
              <a:gd name="connsiteY1" fmla="*/ 10734 h 1554477"/>
              <a:gd name="connsiteX2" fmla="*/ 123290 w 236306"/>
              <a:gd name="connsiteY2" fmla="*/ 113476 h 1554477"/>
              <a:gd name="connsiteX3" fmla="*/ 133564 w 236306"/>
              <a:gd name="connsiteY3" fmla="*/ 462797 h 1554477"/>
              <a:gd name="connsiteX4" fmla="*/ 143839 w 236306"/>
              <a:gd name="connsiteY4" fmla="*/ 904586 h 1554477"/>
              <a:gd name="connsiteX5" fmla="*/ 154113 w 236306"/>
              <a:gd name="connsiteY5" fmla="*/ 1418294 h 1554477"/>
              <a:gd name="connsiteX6" fmla="*/ 102742 w 236306"/>
              <a:gd name="connsiteY6" fmla="*/ 1541584 h 1554477"/>
              <a:gd name="connsiteX7" fmla="*/ 0 w 236306"/>
              <a:gd name="connsiteY7" fmla="*/ 1551858 h 1554477"/>
              <a:gd name="connsiteX0" fmla="*/ 236306 w 236306"/>
              <a:gd name="connsiteY0" fmla="*/ 442 h 1559343"/>
              <a:gd name="connsiteX1" fmla="*/ 154113 w 236306"/>
              <a:gd name="connsiteY1" fmla="*/ 15600 h 1559343"/>
              <a:gd name="connsiteX2" fmla="*/ 123290 w 236306"/>
              <a:gd name="connsiteY2" fmla="*/ 118342 h 1559343"/>
              <a:gd name="connsiteX3" fmla="*/ 133564 w 236306"/>
              <a:gd name="connsiteY3" fmla="*/ 467663 h 1559343"/>
              <a:gd name="connsiteX4" fmla="*/ 143839 w 236306"/>
              <a:gd name="connsiteY4" fmla="*/ 909452 h 1559343"/>
              <a:gd name="connsiteX5" fmla="*/ 154113 w 236306"/>
              <a:gd name="connsiteY5" fmla="*/ 1423160 h 1559343"/>
              <a:gd name="connsiteX6" fmla="*/ 102742 w 236306"/>
              <a:gd name="connsiteY6" fmla="*/ 1546450 h 1559343"/>
              <a:gd name="connsiteX7" fmla="*/ 0 w 236306"/>
              <a:gd name="connsiteY7" fmla="*/ 1556724 h 155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306" h="1559343">
                <a:moveTo>
                  <a:pt x="236306" y="442"/>
                </a:moveTo>
                <a:cubicBezTo>
                  <a:pt x="212333" y="442"/>
                  <a:pt x="172949" y="-4050"/>
                  <a:pt x="154113" y="15600"/>
                </a:cubicBezTo>
                <a:cubicBezTo>
                  <a:pt x="135277" y="35250"/>
                  <a:pt x="126715" y="42998"/>
                  <a:pt x="123290" y="118342"/>
                </a:cubicBezTo>
                <a:cubicBezTo>
                  <a:pt x="119865" y="193686"/>
                  <a:pt x="130139" y="335811"/>
                  <a:pt x="133564" y="467663"/>
                </a:cubicBezTo>
                <a:cubicBezTo>
                  <a:pt x="136989" y="599515"/>
                  <a:pt x="140414" y="750203"/>
                  <a:pt x="143839" y="909452"/>
                </a:cubicBezTo>
                <a:cubicBezTo>
                  <a:pt x="147264" y="1068701"/>
                  <a:pt x="160962" y="1316994"/>
                  <a:pt x="154113" y="1423160"/>
                </a:cubicBezTo>
                <a:cubicBezTo>
                  <a:pt x="147263" y="1529326"/>
                  <a:pt x="128427" y="1524189"/>
                  <a:pt x="102742" y="1546450"/>
                </a:cubicBezTo>
                <a:cubicBezTo>
                  <a:pt x="77056" y="1568711"/>
                  <a:pt x="29110" y="1555012"/>
                  <a:pt x="0" y="1556724"/>
                </a:cubicBez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048C864-40BF-8DBA-1278-D87161E50127}"/>
              </a:ext>
            </a:extLst>
          </p:cNvPr>
          <p:cNvSpPr/>
          <p:nvPr/>
        </p:nvSpPr>
        <p:spPr>
          <a:xfrm flipV="1">
            <a:off x="4258034" y="2285999"/>
            <a:ext cx="310503" cy="2800350"/>
          </a:xfrm>
          <a:custGeom>
            <a:avLst/>
            <a:gdLst>
              <a:gd name="connsiteX0" fmla="*/ 267128 w 267128"/>
              <a:gd name="connsiteY0" fmla="*/ 132250 h 1552703"/>
              <a:gd name="connsiteX1" fmla="*/ 226032 w 267128"/>
              <a:gd name="connsiteY1" fmla="*/ 19234 h 1552703"/>
              <a:gd name="connsiteX2" fmla="*/ 154113 w 267128"/>
              <a:gd name="connsiteY2" fmla="*/ 8960 h 1552703"/>
              <a:gd name="connsiteX3" fmla="*/ 123290 w 267128"/>
              <a:gd name="connsiteY3" fmla="*/ 111702 h 1552703"/>
              <a:gd name="connsiteX4" fmla="*/ 133564 w 267128"/>
              <a:gd name="connsiteY4" fmla="*/ 461023 h 1552703"/>
              <a:gd name="connsiteX5" fmla="*/ 143839 w 267128"/>
              <a:gd name="connsiteY5" fmla="*/ 902812 h 1552703"/>
              <a:gd name="connsiteX6" fmla="*/ 154113 w 267128"/>
              <a:gd name="connsiteY6" fmla="*/ 1416520 h 1552703"/>
              <a:gd name="connsiteX7" fmla="*/ 102742 w 267128"/>
              <a:gd name="connsiteY7" fmla="*/ 1539810 h 1552703"/>
              <a:gd name="connsiteX8" fmla="*/ 0 w 267128"/>
              <a:gd name="connsiteY8" fmla="*/ 1550084 h 1552703"/>
              <a:gd name="connsiteX0" fmla="*/ 297951 w 297951"/>
              <a:gd name="connsiteY0" fmla="*/ 78782 h 1550606"/>
              <a:gd name="connsiteX1" fmla="*/ 226032 w 297951"/>
              <a:gd name="connsiteY1" fmla="*/ 17137 h 1550606"/>
              <a:gd name="connsiteX2" fmla="*/ 154113 w 297951"/>
              <a:gd name="connsiteY2" fmla="*/ 6863 h 1550606"/>
              <a:gd name="connsiteX3" fmla="*/ 123290 w 297951"/>
              <a:gd name="connsiteY3" fmla="*/ 109605 h 1550606"/>
              <a:gd name="connsiteX4" fmla="*/ 133564 w 297951"/>
              <a:gd name="connsiteY4" fmla="*/ 458926 h 1550606"/>
              <a:gd name="connsiteX5" fmla="*/ 143839 w 297951"/>
              <a:gd name="connsiteY5" fmla="*/ 900715 h 1550606"/>
              <a:gd name="connsiteX6" fmla="*/ 154113 w 297951"/>
              <a:gd name="connsiteY6" fmla="*/ 1414423 h 1550606"/>
              <a:gd name="connsiteX7" fmla="*/ 102742 w 297951"/>
              <a:gd name="connsiteY7" fmla="*/ 1537713 h 1550606"/>
              <a:gd name="connsiteX8" fmla="*/ 0 w 297951"/>
              <a:gd name="connsiteY8" fmla="*/ 1547987 h 1550606"/>
              <a:gd name="connsiteX0" fmla="*/ 297951 w 297951"/>
              <a:gd name="connsiteY0" fmla="*/ 18185 h 1561928"/>
              <a:gd name="connsiteX1" fmla="*/ 226032 w 297951"/>
              <a:gd name="connsiteY1" fmla="*/ 28459 h 1561928"/>
              <a:gd name="connsiteX2" fmla="*/ 154113 w 297951"/>
              <a:gd name="connsiteY2" fmla="*/ 18185 h 1561928"/>
              <a:gd name="connsiteX3" fmla="*/ 123290 w 297951"/>
              <a:gd name="connsiteY3" fmla="*/ 120927 h 1561928"/>
              <a:gd name="connsiteX4" fmla="*/ 133564 w 297951"/>
              <a:gd name="connsiteY4" fmla="*/ 470248 h 1561928"/>
              <a:gd name="connsiteX5" fmla="*/ 143839 w 297951"/>
              <a:gd name="connsiteY5" fmla="*/ 912037 h 1561928"/>
              <a:gd name="connsiteX6" fmla="*/ 154113 w 297951"/>
              <a:gd name="connsiteY6" fmla="*/ 1425745 h 1561928"/>
              <a:gd name="connsiteX7" fmla="*/ 102742 w 297951"/>
              <a:gd name="connsiteY7" fmla="*/ 1549035 h 1561928"/>
              <a:gd name="connsiteX8" fmla="*/ 0 w 297951"/>
              <a:gd name="connsiteY8" fmla="*/ 1559309 h 1561928"/>
              <a:gd name="connsiteX0" fmla="*/ 246580 w 246580"/>
              <a:gd name="connsiteY0" fmla="*/ 20174 h 1553642"/>
              <a:gd name="connsiteX1" fmla="*/ 226032 w 246580"/>
              <a:gd name="connsiteY1" fmla="*/ 20173 h 1553642"/>
              <a:gd name="connsiteX2" fmla="*/ 154113 w 246580"/>
              <a:gd name="connsiteY2" fmla="*/ 9899 h 1553642"/>
              <a:gd name="connsiteX3" fmla="*/ 123290 w 246580"/>
              <a:gd name="connsiteY3" fmla="*/ 112641 h 1553642"/>
              <a:gd name="connsiteX4" fmla="*/ 133564 w 246580"/>
              <a:gd name="connsiteY4" fmla="*/ 461962 h 1553642"/>
              <a:gd name="connsiteX5" fmla="*/ 143839 w 246580"/>
              <a:gd name="connsiteY5" fmla="*/ 903751 h 1553642"/>
              <a:gd name="connsiteX6" fmla="*/ 154113 w 246580"/>
              <a:gd name="connsiteY6" fmla="*/ 1417459 h 1553642"/>
              <a:gd name="connsiteX7" fmla="*/ 102742 w 246580"/>
              <a:gd name="connsiteY7" fmla="*/ 1540749 h 1553642"/>
              <a:gd name="connsiteX8" fmla="*/ 0 w 246580"/>
              <a:gd name="connsiteY8" fmla="*/ 1551023 h 1553642"/>
              <a:gd name="connsiteX0" fmla="*/ 246580 w 310038"/>
              <a:gd name="connsiteY0" fmla="*/ 11132 h 1544600"/>
              <a:gd name="connsiteX1" fmla="*/ 308225 w 310038"/>
              <a:gd name="connsiteY1" fmla="*/ 144695 h 1544600"/>
              <a:gd name="connsiteX2" fmla="*/ 154113 w 310038"/>
              <a:gd name="connsiteY2" fmla="*/ 857 h 1544600"/>
              <a:gd name="connsiteX3" fmla="*/ 123290 w 310038"/>
              <a:gd name="connsiteY3" fmla="*/ 103599 h 1544600"/>
              <a:gd name="connsiteX4" fmla="*/ 133564 w 310038"/>
              <a:gd name="connsiteY4" fmla="*/ 452920 h 1544600"/>
              <a:gd name="connsiteX5" fmla="*/ 143839 w 310038"/>
              <a:gd name="connsiteY5" fmla="*/ 894709 h 1544600"/>
              <a:gd name="connsiteX6" fmla="*/ 154113 w 310038"/>
              <a:gd name="connsiteY6" fmla="*/ 1408417 h 1544600"/>
              <a:gd name="connsiteX7" fmla="*/ 102742 w 310038"/>
              <a:gd name="connsiteY7" fmla="*/ 1531707 h 1544600"/>
              <a:gd name="connsiteX8" fmla="*/ 0 w 310038"/>
              <a:gd name="connsiteY8" fmla="*/ 1541981 h 1544600"/>
              <a:gd name="connsiteX0" fmla="*/ 410967 w 410967"/>
              <a:gd name="connsiteY0" fmla="*/ 11132 h 1544600"/>
              <a:gd name="connsiteX1" fmla="*/ 308225 w 410967"/>
              <a:gd name="connsiteY1" fmla="*/ 144695 h 1544600"/>
              <a:gd name="connsiteX2" fmla="*/ 154113 w 410967"/>
              <a:gd name="connsiteY2" fmla="*/ 857 h 1544600"/>
              <a:gd name="connsiteX3" fmla="*/ 123290 w 410967"/>
              <a:gd name="connsiteY3" fmla="*/ 103599 h 1544600"/>
              <a:gd name="connsiteX4" fmla="*/ 133564 w 410967"/>
              <a:gd name="connsiteY4" fmla="*/ 452920 h 1544600"/>
              <a:gd name="connsiteX5" fmla="*/ 143839 w 410967"/>
              <a:gd name="connsiteY5" fmla="*/ 894709 h 1544600"/>
              <a:gd name="connsiteX6" fmla="*/ 154113 w 410967"/>
              <a:gd name="connsiteY6" fmla="*/ 1408417 h 1544600"/>
              <a:gd name="connsiteX7" fmla="*/ 102742 w 410967"/>
              <a:gd name="connsiteY7" fmla="*/ 1531707 h 1544600"/>
              <a:gd name="connsiteX8" fmla="*/ 0 w 410967"/>
              <a:gd name="connsiteY8" fmla="*/ 1541981 h 1544600"/>
              <a:gd name="connsiteX0" fmla="*/ 410967 w 410967"/>
              <a:gd name="connsiteY0" fmla="*/ 20173 h 1553641"/>
              <a:gd name="connsiteX1" fmla="*/ 256854 w 410967"/>
              <a:gd name="connsiteY1" fmla="*/ 20172 h 1553641"/>
              <a:gd name="connsiteX2" fmla="*/ 154113 w 410967"/>
              <a:gd name="connsiteY2" fmla="*/ 9898 h 1553641"/>
              <a:gd name="connsiteX3" fmla="*/ 123290 w 410967"/>
              <a:gd name="connsiteY3" fmla="*/ 112640 h 1553641"/>
              <a:gd name="connsiteX4" fmla="*/ 133564 w 410967"/>
              <a:gd name="connsiteY4" fmla="*/ 461961 h 1553641"/>
              <a:gd name="connsiteX5" fmla="*/ 143839 w 410967"/>
              <a:gd name="connsiteY5" fmla="*/ 903750 h 1553641"/>
              <a:gd name="connsiteX6" fmla="*/ 154113 w 410967"/>
              <a:gd name="connsiteY6" fmla="*/ 1417458 h 1553641"/>
              <a:gd name="connsiteX7" fmla="*/ 102742 w 410967"/>
              <a:gd name="connsiteY7" fmla="*/ 1540748 h 1553641"/>
              <a:gd name="connsiteX8" fmla="*/ 0 w 410967"/>
              <a:gd name="connsiteY8" fmla="*/ 1551022 h 1553641"/>
              <a:gd name="connsiteX0" fmla="*/ 410967 w 410967"/>
              <a:gd name="connsiteY0" fmla="*/ 23125 h 1556593"/>
              <a:gd name="connsiteX1" fmla="*/ 267129 w 410967"/>
              <a:gd name="connsiteY1" fmla="*/ 12849 h 1556593"/>
              <a:gd name="connsiteX2" fmla="*/ 154113 w 410967"/>
              <a:gd name="connsiteY2" fmla="*/ 12850 h 1556593"/>
              <a:gd name="connsiteX3" fmla="*/ 123290 w 410967"/>
              <a:gd name="connsiteY3" fmla="*/ 115592 h 1556593"/>
              <a:gd name="connsiteX4" fmla="*/ 133564 w 410967"/>
              <a:gd name="connsiteY4" fmla="*/ 464913 h 1556593"/>
              <a:gd name="connsiteX5" fmla="*/ 143839 w 410967"/>
              <a:gd name="connsiteY5" fmla="*/ 906702 h 1556593"/>
              <a:gd name="connsiteX6" fmla="*/ 154113 w 410967"/>
              <a:gd name="connsiteY6" fmla="*/ 1420410 h 1556593"/>
              <a:gd name="connsiteX7" fmla="*/ 102742 w 410967"/>
              <a:gd name="connsiteY7" fmla="*/ 1543700 h 1556593"/>
              <a:gd name="connsiteX8" fmla="*/ 0 w 410967"/>
              <a:gd name="connsiteY8" fmla="*/ 1553974 h 1556593"/>
              <a:gd name="connsiteX0" fmla="*/ 410967 w 410967"/>
              <a:gd name="connsiteY0" fmla="*/ 23125 h 1556593"/>
              <a:gd name="connsiteX1" fmla="*/ 267129 w 410967"/>
              <a:gd name="connsiteY1" fmla="*/ 12849 h 1556593"/>
              <a:gd name="connsiteX2" fmla="*/ 154113 w 410967"/>
              <a:gd name="connsiteY2" fmla="*/ 12850 h 1556593"/>
              <a:gd name="connsiteX3" fmla="*/ 123290 w 410967"/>
              <a:gd name="connsiteY3" fmla="*/ 115592 h 1556593"/>
              <a:gd name="connsiteX4" fmla="*/ 133564 w 410967"/>
              <a:gd name="connsiteY4" fmla="*/ 464913 h 1556593"/>
              <a:gd name="connsiteX5" fmla="*/ 143839 w 410967"/>
              <a:gd name="connsiteY5" fmla="*/ 906702 h 1556593"/>
              <a:gd name="connsiteX6" fmla="*/ 154113 w 410967"/>
              <a:gd name="connsiteY6" fmla="*/ 1420410 h 1556593"/>
              <a:gd name="connsiteX7" fmla="*/ 102742 w 410967"/>
              <a:gd name="connsiteY7" fmla="*/ 1543700 h 1556593"/>
              <a:gd name="connsiteX8" fmla="*/ 0 w 410967"/>
              <a:gd name="connsiteY8" fmla="*/ 1553974 h 1556593"/>
              <a:gd name="connsiteX0" fmla="*/ 410967 w 410967"/>
              <a:gd name="connsiteY0" fmla="*/ 23125 h 1556593"/>
              <a:gd name="connsiteX1" fmla="*/ 236306 w 410967"/>
              <a:gd name="connsiteY1" fmla="*/ 12849 h 1556593"/>
              <a:gd name="connsiteX2" fmla="*/ 154113 w 410967"/>
              <a:gd name="connsiteY2" fmla="*/ 12850 h 1556593"/>
              <a:gd name="connsiteX3" fmla="*/ 123290 w 410967"/>
              <a:gd name="connsiteY3" fmla="*/ 115592 h 1556593"/>
              <a:gd name="connsiteX4" fmla="*/ 133564 w 410967"/>
              <a:gd name="connsiteY4" fmla="*/ 464913 h 1556593"/>
              <a:gd name="connsiteX5" fmla="*/ 143839 w 410967"/>
              <a:gd name="connsiteY5" fmla="*/ 906702 h 1556593"/>
              <a:gd name="connsiteX6" fmla="*/ 154113 w 410967"/>
              <a:gd name="connsiteY6" fmla="*/ 1420410 h 1556593"/>
              <a:gd name="connsiteX7" fmla="*/ 102742 w 410967"/>
              <a:gd name="connsiteY7" fmla="*/ 1543700 h 1556593"/>
              <a:gd name="connsiteX8" fmla="*/ 0 w 410967"/>
              <a:gd name="connsiteY8" fmla="*/ 1553974 h 1556593"/>
              <a:gd name="connsiteX0" fmla="*/ 318500 w 318500"/>
              <a:gd name="connsiteY0" fmla="*/ 28981 h 1552174"/>
              <a:gd name="connsiteX1" fmla="*/ 236306 w 318500"/>
              <a:gd name="connsiteY1" fmla="*/ 8430 h 1552174"/>
              <a:gd name="connsiteX2" fmla="*/ 154113 w 318500"/>
              <a:gd name="connsiteY2" fmla="*/ 8431 h 1552174"/>
              <a:gd name="connsiteX3" fmla="*/ 123290 w 318500"/>
              <a:gd name="connsiteY3" fmla="*/ 111173 h 1552174"/>
              <a:gd name="connsiteX4" fmla="*/ 133564 w 318500"/>
              <a:gd name="connsiteY4" fmla="*/ 460494 h 1552174"/>
              <a:gd name="connsiteX5" fmla="*/ 143839 w 318500"/>
              <a:gd name="connsiteY5" fmla="*/ 902283 h 1552174"/>
              <a:gd name="connsiteX6" fmla="*/ 154113 w 318500"/>
              <a:gd name="connsiteY6" fmla="*/ 1415991 h 1552174"/>
              <a:gd name="connsiteX7" fmla="*/ 102742 w 318500"/>
              <a:gd name="connsiteY7" fmla="*/ 1539281 h 1552174"/>
              <a:gd name="connsiteX8" fmla="*/ 0 w 318500"/>
              <a:gd name="connsiteY8" fmla="*/ 1549555 h 1552174"/>
              <a:gd name="connsiteX0" fmla="*/ 297951 w 297951"/>
              <a:gd name="connsiteY0" fmla="*/ 23126 h 1556593"/>
              <a:gd name="connsiteX1" fmla="*/ 236306 w 297951"/>
              <a:gd name="connsiteY1" fmla="*/ 12849 h 1556593"/>
              <a:gd name="connsiteX2" fmla="*/ 154113 w 297951"/>
              <a:gd name="connsiteY2" fmla="*/ 12850 h 1556593"/>
              <a:gd name="connsiteX3" fmla="*/ 123290 w 297951"/>
              <a:gd name="connsiteY3" fmla="*/ 115592 h 1556593"/>
              <a:gd name="connsiteX4" fmla="*/ 133564 w 297951"/>
              <a:gd name="connsiteY4" fmla="*/ 464913 h 1556593"/>
              <a:gd name="connsiteX5" fmla="*/ 143839 w 297951"/>
              <a:gd name="connsiteY5" fmla="*/ 906702 h 1556593"/>
              <a:gd name="connsiteX6" fmla="*/ 154113 w 297951"/>
              <a:gd name="connsiteY6" fmla="*/ 1420410 h 1556593"/>
              <a:gd name="connsiteX7" fmla="*/ 102742 w 297951"/>
              <a:gd name="connsiteY7" fmla="*/ 1543700 h 1556593"/>
              <a:gd name="connsiteX8" fmla="*/ 0 w 297951"/>
              <a:gd name="connsiteY8" fmla="*/ 1553974 h 1556593"/>
              <a:gd name="connsiteX0" fmla="*/ 287677 w 287677"/>
              <a:gd name="connsiteY0" fmla="*/ 23126 h 1556593"/>
              <a:gd name="connsiteX1" fmla="*/ 236306 w 287677"/>
              <a:gd name="connsiteY1" fmla="*/ 12849 h 1556593"/>
              <a:gd name="connsiteX2" fmla="*/ 154113 w 287677"/>
              <a:gd name="connsiteY2" fmla="*/ 12850 h 1556593"/>
              <a:gd name="connsiteX3" fmla="*/ 123290 w 287677"/>
              <a:gd name="connsiteY3" fmla="*/ 115592 h 1556593"/>
              <a:gd name="connsiteX4" fmla="*/ 133564 w 287677"/>
              <a:gd name="connsiteY4" fmla="*/ 464913 h 1556593"/>
              <a:gd name="connsiteX5" fmla="*/ 143839 w 287677"/>
              <a:gd name="connsiteY5" fmla="*/ 906702 h 1556593"/>
              <a:gd name="connsiteX6" fmla="*/ 154113 w 287677"/>
              <a:gd name="connsiteY6" fmla="*/ 1420410 h 1556593"/>
              <a:gd name="connsiteX7" fmla="*/ 102742 w 287677"/>
              <a:gd name="connsiteY7" fmla="*/ 1543700 h 1556593"/>
              <a:gd name="connsiteX8" fmla="*/ 0 w 287677"/>
              <a:gd name="connsiteY8" fmla="*/ 1553974 h 1556593"/>
              <a:gd name="connsiteX0" fmla="*/ 297951 w 297951"/>
              <a:gd name="connsiteY0" fmla="*/ 20549 h 1564290"/>
              <a:gd name="connsiteX1" fmla="*/ 236306 w 297951"/>
              <a:gd name="connsiteY1" fmla="*/ 20546 h 1564290"/>
              <a:gd name="connsiteX2" fmla="*/ 154113 w 297951"/>
              <a:gd name="connsiteY2" fmla="*/ 20547 h 1564290"/>
              <a:gd name="connsiteX3" fmla="*/ 123290 w 297951"/>
              <a:gd name="connsiteY3" fmla="*/ 123289 h 1564290"/>
              <a:gd name="connsiteX4" fmla="*/ 133564 w 297951"/>
              <a:gd name="connsiteY4" fmla="*/ 472610 h 1564290"/>
              <a:gd name="connsiteX5" fmla="*/ 143839 w 297951"/>
              <a:gd name="connsiteY5" fmla="*/ 914399 h 1564290"/>
              <a:gd name="connsiteX6" fmla="*/ 154113 w 297951"/>
              <a:gd name="connsiteY6" fmla="*/ 1428107 h 1564290"/>
              <a:gd name="connsiteX7" fmla="*/ 102742 w 297951"/>
              <a:gd name="connsiteY7" fmla="*/ 1551397 h 1564290"/>
              <a:gd name="connsiteX8" fmla="*/ 0 w 297951"/>
              <a:gd name="connsiteY8" fmla="*/ 1561671 h 1564290"/>
              <a:gd name="connsiteX0" fmla="*/ 236306 w 236306"/>
              <a:gd name="connsiteY0" fmla="*/ 7610 h 1551354"/>
              <a:gd name="connsiteX1" fmla="*/ 154113 w 236306"/>
              <a:gd name="connsiteY1" fmla="*/ 7611 h 1551354"/>
              <a:gd name="connsiteX2" fmla="*/ 123290 w 236306"/>
              <a:gd name="connsiteY2" fmla="*/ 110353 h 1551354"/>
              <a:gd name="connsiteX3" fmla="*/ 133564 w 236306"/>
              <a:gd name="connsiteY3" fmla="*/ 459674 h 1551354"/>
              <a:gd name="connsiteX4" fmla="*/ 143839 w 236306"/>
              <a:gd name="connsiteY4" fmla="*/ 901463 h 1551354"/>
              <a:gd name="connsiteX5" fmla="*/ 154113 w 236306"/>
              <a:gd name="connsiteY5" fmla="*/ 1415171 h 1551354"/>
              <a:gd name="connsiteX6" fmla="*/ 102742 w 236306"/>
              <a:gd name="connsiteY6" fmla="*/ 1538461 h 1551354"/>
              <a:gd name="connsiteX7" fmla="*/ 0 w 236306"/>
              <a:gd name="connsiteY7" fmla="*/ 1548735 h 1551354"/>
              <a:gd name="connsiteX0" fmla="*/ 236306 w 236306"/>
              <a:gd name="connsiteY0" fmla="*/ 7610 h 1551354"/>
              <a:gd name="connsiteX1" fmla="*/ 154113 w 236306"/>
              <a:gd name="connsiteY1" fmla="*/ 7611 h 1551354"/>
              <a:gd name="connsiteX2" fmla="*/ 123290 w 236306"/>
              <a:gd name="connsiteY2" fmla="*/ 110353 h 1551354"/>
              <a:gd name="connsiteX3" fmla="*/ 133564 w 236306"/>
              <a:gd name="connsiteY3" fmla="*/ 459674 h 1551354"/>
              <a:gd name="connsiteX4" fmla="*/ 143839 w 236306"/>
              <a:gd name="connsiteY4" fmla="*/ 901463 h 1551354"/>
              <a:gd name="connsiteX5" fmla="*/ 154113 w 236306"/>
              <a:gd name="connsiteY5" fmla="*/ 1415171 h 1551354"/>
              <a:gd name="connsiteX6" fmla="*/ 102742 w 236306"/>
              <a:gd name="connsiteY6" fmla="*/ 1538461 h 1551354"/>
              <a:gd name="connsiteX7" fmla="*/ 0 w 236306"/>
              <a:gd name="connsiteY7" fmla="*/ 1548735 h 1551354"/>
              <a:gd name="connsiteX0" fmla="*/ 236306 w 236306"/>
              <a:gd name="connsiteY0" fmla="*/ 3155 h 1554477"/>
              <a:gd name="connsiteX1" fmla="*/ 154113 w 236306"/>
              <a:gd name="connsiteY1" fmla="*/ 10734 h 1554477"/>
              <a:gd name="connsiteX2" fmla="*/ 123290 w 236306"/>
              <a:gd name="connsiteY2" fmla="*/ 113476 h 1554477"/>
              <a:gd name="connsiteX3" fmla="*/ 133564 w 236306"/>
              <a:gd name="connsiteY3" fmla="*/ 462797 h 1554477"/>
              <a:gd name="connsiteX4" fmla="*/ 143839 w 236306"/>
              <a:gd name="connsiteY4" fmla="*/ 904586 h 1554477"/>
              <a:gd name="connsiteX5" fmla="*/ 154113 w 236306"/>
              <a:gd name="connsiteY5" fmla="*/ 1418294 h 1554477"/>
              <a:gd name="connsiteX6" fmla="*/ 102742 w 236306"/>
              <a:gd name="connsiteY6" fmla="*/ 1541584 h 1554477"/>
              <a:gd name="connsiteX7" fmla="*/ 0 w 236306"/>
              <a:gd name="connsiteY7" fmla="*/ 1551858 h 1554477"/>
              <a:gd name="connsiteX0" fmla="*/ 236306 w 236306"/>
              <a:gd name="connsiteY0" fmla="*/ 442 h 1559343"/>
              <a:gd name="connsiteX1" fmla="*/ 154113 w 236306"/>
              <a:gd name="connsiteY1" fmla="*/ 15600 h 1559343"/>
              <a:gd name="connsiteX2" fmla="*/ 123290 w 236306"/>
              <a:gd name="connsiteY2" fmla="*/ 118342 h 1559343"/>
              <a:gd name="connsiteX3" fmla="*/ 133564 w 236306"/>
              <a:gd name="connsiteY3" fmla="*/ 467663 h 1559343"/>
              <a:gd name="connsiteX4" fmla="*/ 143839 w 236306"/>
              <a:gd name="connsiteY4" fmla="*/ 909452 h 1559343"/>
              <a:gd name="connsiteX5" fmla="*/ 154113 w 236306"/>
              <a:gd name="connsiteY5" fmla="*/ 1423160 h 1559343"/>
              <a:gd name="connsiteX6" fmla="*/ 102742 w 236306"/>
              <a:gd name="connsiteY6" fmla="*/ 1546450 h 1559343"/>
              <a:gd name="connsiteX7" fmla="*/ 0 w 236306"/>
              <a:gd name="connsiteY7" fmla="*/ 1556724 h 155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306" h="1559343">
                <a:moveTo>
                  <a:pt x="236306" y="442"/>
                </a:moveTo>
                <a:cubicBezTo>
                  <a:pt x="212333" y="442"/>
                  <a:pt x="172949" y="-4050"/>
                  <a:pt x="154113" y="15600"/>
                </a:cubicBezTo>
                <a:cubicBezTo>
                  <a:pt x="135277" y="35250"/>
                  <a:pt x="126715" y="42998"/>
                  <a:pt x="123290" y="118342"/>
                </a:cubicBezTo>
                <a:cubicBezTo>
                  <a:pt x="119865" y="193686"/>
                  <a:pt x="130139" y="335811"/>
                  <a:pt x="133564" y="467663"/>
                </a:cubicBezTo>
                <a:cubicBezTo>
                  <a:pt x="136989" y="599515"/>
                  <a:pt x="140414" y="750203"/>
                  <a:pt x="143839" y="909452"/>
                </a:cubicBezTo>
                <a:cubicBezTo>
                  <a:pt x="147264" y="1068701"/>
                  <a:pt x="160962" y="1316994"/>
                  <a:pt x="154113" y="1423160"/>
                </a:cubicBezTo>
                <a:cubicBezTo>
                  <a:pt x="147263" y="1529326"/>
                  <a:pt x="128427" y="1524189"/>
                  <a:pt x="102742" y="1546450"/>
                </a:cubicBezTo>
                <a:cubicBezTo>
                  <a:pt x="77056" y="1568711"/>
                  <a:pt x="29110" y="1555012"/>
                  <a:pt x="0" y="1556724"/>
                </a:cubicBezTo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1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67650-86C4-FD38-5797-58F7D232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20C4706-70C7-A3F1-B120-78E702D532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1968" y="316925"/>
            <a:ext cx="5317333" cy="50206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kern="0" dirty="0" err="1"/>
              <a:t>Confiance</a:t>
            </a:r>
            <a:r>
              <a:rPr lang="en-US" kern="0" dirty="0"/>
              <a:t> dans les preprints?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8618A377-AF9A-9B38-CA32-85A74481AF0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80361" y="6380844"/>
            <a:ext cx="34459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rgbClr val="666666"/>
                </a:solidFill>
                <a:latin typeface="Cabin"/>
                <a:ea typeface="+mn-ea"/>
                <a:cs typeface="Cabi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-35" smtClean="0"/>
              <a:pPr marL="38100">
                <a:spcBef>
                  <a:spcPts val="50"/>
                </a:spcBef>
              </a:pPr>
              <a:t>27</a:t>
            </a:fld>
            <a:endParaRPr spc="-26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701AE0-D188-7474-654F-DD3B34CA2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15" y="864595"/>
            <a:ext cx="8602363" cy="56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60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02A05-0E01-3BFD-4CD3-F58362F5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52400"/>
            <a:ext cx="7645400" cy="990600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BD6ADD-E307-CFD0-ABF1-683662578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8BF384-BCFF-6066-A2B9-B1CA2B13F4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28</a:t>
            </a:fld>
            <a:endParaRPr lang="fr-FR" altLang="x-non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1B6DB1-82BD-849C-5BBE-74F27E152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433" y="152400"/>
            <a:ext cx="5393267" cy="40449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448C20-2E41-C69A-4219-6C6C70404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238500"/>
            <a:ext cx="4622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33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itre 5"/>
          <p:cNvSpPr>
            <a:spLocks noGrp="1"/>
          </p:cNvSpPr>
          <p:nvPr>
            <p:ph type="title"/>
          </p:nvPr>
        </p:nvSpPr>
        <p:spPr>
          <a:xfrm>
            <a:off x="357188" y="0"/>
            <a:ext cx="8143875" cy="785813"/>
          </a:xfrm>
        </p:spPr>
        <p:txBody>
          <a:bodyPr/>
          <a:lstStyle/>
          <a:p>
            <a:r>
              <a:rPr lang="en-GB" altLang="x-none" sz="3200" dirty="0" err="1"/>
              <a:t>Modeling</a:t>
            </a:r>
            <a:r>
              <a:rPr lang="en-GB" altLang="x-none" sz="3200" dirty="0"/>
              <a:t> (</a:t>
            </a:r>
            <a:r>
              <a:rPr lang="en-GB" b="0" dirty="0"/>
              <a:t>Agent-based model)</a:t>
            </a:r>
            <a:r>
              <a:rPr lang="en-GB" altLang="x-none" sz="3200" dirty="0"/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47841"/>
            <a:ext cx="6865257" cy="491015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46314" y="1135994"/>
            <a:ext cx="805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approach the complexity of the scientific publication system and compare different systems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333892" y="392906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/>
              <a:t>Kovanis</a:t>
            </a:r>
            <a:r>
              <a:rPr lang="en-GB" sz="1600" i="1" dirty="0"/>
              <a:t> </a:t>
            </a:r>
            <a:r>
              <a:rPr lang="en-GB" sz="1600" i="1" dirty="0" err="1"/>
              <a:t>Plos</a:t>
            </a:r>
            <a:r>
              <a:rPr lang="en-GB" sz="1600" i="1" dirty="0"/>
              <a:t> One 2016</a:t>
            </a:r>
          </a:p>
          <a:p>
            <a:r>
              <a:rPr lang="en-GB" sz="1600" i="1" dirty="0" err="1"/>
              <a:t>Kovanis</a:t>
            </a:r>
            <a:r>
              <a:rPr lang="en-GB" sz="1600" i="1" dirty="0"/>
              <a:t> </a:t>
            </a:r>
            <a:r>
              <a:rPr lang="en-GB" sz="1600" i="1" dirty="0" err="1"/>
              <a:t>Scientometrics</a:t>
            </a:r>
            <a:r>
              <a:rPr lang="en-GB" sz="1600" i="1" dirty="0"/>
              <a:t>. 2016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359805" y="2230244"/>
            <a:ext cx="1620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Explore sustainability of the system</a:t>
            </a:r>
          </a:p>
          <a:p>
            <a:endParaRPr lang="en-GB" sz="2000" dirty="0"/>
          </a:p>
          <a:p>
            <a:r>
              <a:rPr lang="en-GB" sz="2000" dirty="0"/>
              <a:t>Compare different systems (cascade </a:t>
            </a:r>
            <a:r>
              <a:rPr lang="en-GB" sz="2000" dirty="0" err="1"/>
              <a:t>etc</a:t>
            </a:r>
            <a:r>
              <a:rPr lang="en-GB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5098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F35B5-C934-7B53-AB44-B7B5FC6D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04" y="152400"/>
            <a:ext cx="8963696" cy="609599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The role of the peer-review process is questioned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AF181E-27B0-C42D-C015-365F1A439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65" y="1195653"/>
            <a:ext cx="8804670" cy="5281347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Costly and not sustainable</a:t>
            </a:r>
          </a:p>
          <a:p>
            <a:pPr lvl="1"/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Estimation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that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 63,4 million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hours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devoted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 to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peer-review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 in 2015</a:t>
            </a:r>
            <a:r>
              <a:rPr lang="fr-FR" sz="2000" b="0" i="0" baseline="3000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1</a:t>
            </a:r>
          </a:p>
          <a:p>
            <a:pPr lvl="1"/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US$ 6 billion in 2020</a:t>
            </a:r>
            <a:r>
              <a:rPr lang="en-US" sz="2000" b="0" i="0" baseline="3000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3</a:t>
            </a:r>
            <a:endParaRPr lang="en-US" sz="2000" baseline="30000" dirty="0">
              <a:latin typeface="+mn-lt"/>
              <a:cs typeface="Arial" panose="020B0604020202020204" pitchFamily="34" charset="0"/>
            </a:endParaRPr>
          </a:p>
          <a:p>
            <a:pPr lvl="1"/>
            <a:endParaRPr lang="en-US" sz="800" dirty="0">
              <a:latin typeface="+mn-lt"/>
              <a:cs typeface="Arial" panose="020B0604020202020204" pitchFamily="34" charset="0"/>
            </a:endParaRPr>
          </a:p>
          <a:p>
            <a:r>
              <a:rPr lang="en-US" sz="2400" dirty="0">
                <a:latin typeface="+mn-lt"/>
              </a:rPr>
              <a:t>Delay access to results</a:t>
            </a:r>
          </a:p>
          <a:p>
            <a:pPr lvl="1"/>
            <a:r>
              <a:rPr lang="en-US" sz="2000" dirty="0">
                <a:latin typeface="+mn-lt"/>
              </a:rPr>
              <a:t>COVID-19 pandemic: a 1-month delay in the results on the effect of steroids (RECOVERY trial) could cost about 200 lives</a:t>
            </a:r>
          </a:p>
          <a:p>
            <a:endParaRPr lang="en-US" sz="8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1D014E-9F8D-C25F-A136-F6E36139B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>
                <a:latin typeface="+mn-lt"/>
              </a:rPr>
              <a:pPr>
                <a:defRPr/>
              </a:pPr>
              <a:t>3</a:t>
            </a:fld>
            <a:endParaRPr lang="fr-FR" altLang="x-none"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73484F-E042-F0DE-4654-083A7B062609}"/>
              </a:ext>
            </a:extLst>
          </p:cNvPr>
          <p:cNvSpPr txBox="1"/>
          <p:nvPr/>
        </p:nvSpPr>
        <p:spPr>
          <a:xfrm>
            <a:off x="0" y="6052691"/>
            <a:ext cx="3742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latin typeface="+mn-lt"/>
              </a:rPr>
              <a:t>1 </a:t>
            </a:r>
            <a:r>
              <a:rPr lang="en-US" sz="1600" dirty="0" err="1">
                <a:latin typeface="+mn-lt"/>
              </a:rPr>
              <a:t>Kovanis</a:t>
            </a:r>
            <a:r>
              <a:rPr lang="en-US" sz="1600" dirty="0">
                <a:latin typeface="+mn-lt"/>
              </a:rPr>
              <a:t> et al. </a:t>
            </a:r>
            <a:r>
              <a:rPr lang="en-US" sz="1600" dirty="0" err="1">
                <a:latin typeface="+mn-lt"/>
              </a:rPr>
              <a:t>Plos</a:t>
            </a:r>
            <a:r>
              <a:rPr lang="en-US" sz="1600" dirty="0">
                <a:latin typeface="+mn-lt"/>
              </a:rPr>
              <a:t> One 2016</a:t>
            </a:r>
          </a:p>
          <a:p>
            <a:r>
              <a:rPr lang="en-US" sz="1600" baseline="30000" dirty="0">
                <a:latin typeface="+mn-lt"/>
              </a:rPr>
              <a:t>2 </a:t>
            </a:r>
            <a:r>
              <a:rPr lang="en-US" sz="1600" dirty="0" err="1">
                <a:latin typeface="+mn-lt"/>
              </a:rPr>
              <a:t>Knowlson</a:t>
            </a:r>
            <a:r>
              <a:rPr lang="en-US" sz="1600" dirty="0">
                <a:latin typeface="+mn-lt"/>
              </a:rPr>
              <a:t>, Torgerson F1000 2020</a:t>
            </a:r>
          </a:p>
          <a:p>
            <a:r>
              <a:rPr lang="en-US" sz="1600" baseline="30000" dirty="0">
                <a:latin typeface="+mn-lt"/>
              </a:rPr>
              <a:t>3 </a:t>
            </a:r>
            <a:r>
              <a:rPr lang="en-US" sz="1600" dirty="0">
                <a:latin typeface="+mn-lt"/>
              </a:rPr>
              <a:t>LeBlanc et al. Res </a:t>
            </a:r>
            <a:r>
              <a:rPr lang="en-US" sz="1600" dirty="0" err="1">
                <a:latin typeface="+mn-lt"/>
              </a:rPr>
              <a:t>Integr</a:t>
            </a:r>
            <a:r>
              <a:rPr lang="en-US" sz="1600" dirty="0">
                <a:latin typeface="+mn-lt"/>
              </a:rPr>
              <a:t> Peer Rev 2023</a:t>
            </a:r>
          </a:p>
          <a:p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516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E9AA46-3A23-312D-E589-2D27F5A5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040039-3D9C-50A3-2A9C-B0B739E2F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552346"/>
            <a:ext cx="7772400" cy="436290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20DCC8-DED6-096C-3FF7-031A6C8143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30</a:t>
            </a:fld>
            <a:endParaRPr lang="fr-FR" altLang="x-non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B75139-E420-91D1-8C9B-97B148FD4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94805"/>
            <a:ext cx="7772400" cy="36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62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510208"/>
            <a:ext cx="7315200" cy="990600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510207"/>
            <a:ext cx="8174952" cy="4902637"/>
          </a:xfrm>
          <a:ln>
            <a:solidFill>
              <a:srgbClr val="003399"/>
            </a:solidFill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31</a:t>
            </a:fld>
            <a:endParaRPr lang="fr-FR" altLang="x-none"/>
          </a:p>
        </p:txBody>
      </p:sp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808859"/>
            <a:ext cx="8174953" cy="44775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376542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en-GB" altLang="x-none" smtClean="0"/>
              <a:pPr>
                <a:defRPr/>
              </a:pPr>
              <a:t>32</a:t>
            </a:fld>
            <a:endParaRPr lang="en-GB" altLang="x-none" dirty="0"/>
          </a:p>
        </p:txBody>
      </p:sp>
      <p:sp>
        <p:nvSpPr>
          <p:cNvPr id="5" name="ZoneTexte 4"/>
          <p:cNvSpPr txBox="1"/>
          <p:nvPr/>
        </p:nvSpPr>
        <p:spPr>
          <a:xfrm>
            <a:off x="1003609" y="1371600"/>
            <a:ext cx="7136781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dirty="0"/>
              <a:t>“So peer review is a </a:t>
            </a:r>
            <a:r>
              <a:rPr lang="en-GB" b="1" dirty="0"/>
              <a:t>flawed process</a:t>
            </a:r>
            <a:r>
              <a:rPr lang="en-GB" dirty="0"/>
              <a:t>, full of </a:t>
            </a:r>
            <a:r>
              <a:rPr lang="en-GB" b="1" dirty="0"/>
              <a:t>easily identified defects</a:t>
            </a:r>
            <a:r>
              <a:rPr lang="en-GB" dirty="0"/>
              <a:t> with </a:t>
            </a:r>
            <a:r>
              <a:rPr lang="en-GB" b="1" dirty="0"/>
              <a:t>little evidence that it works</a:t>
            </a:r>
            <a:r>
              <a:rPr lang="en-GB" dirty="0"/>
              <a:t>. Nevertheless, it is likely to remain central to science and journals because there is no obvious alternative.”</a:t>
            </a:r>
          </a:p>
          <a:p>
            <a:pPr marL="342900" indent="-342900">
              <a:buFont typeface="Arial" charset="0"/>
              <a:buChar char="•"/>
            </a:pPr>
            <a:endParaRPr lang="en-GB" dirty="0"/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“The most important question with peer review is not whether to abandon it, but how to improve it.”</a:t>
            </a:r>
          </a:p>
          <a:p>
            <a:r>
              <a:rPr lang="en-GB" dirty="0"/>
              <a:t> (R. Smith)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03608" y="4948518"/>
            <a:ext cx="7136781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“We need rigorous studies to tell us the pros and cons of these approaches.”  (D Rennie)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005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1013B-AB7D-D188-E908-C807CADA0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58678-58B1-DCAA-F308-AACF7AD0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5F4A08-DB65-2476-B76C-05E271CE75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33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577583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E8AD9-FDD9-7748-A972-91CC9B0AD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the intervention - </a:t>
            </a:r>
            <a:r>
              <a:rPr lang="en-GB" dirty="0" err="1"/>
              <a:t>COBPeer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CBE93D-5B55-134A-9109-75B646E4C1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34</a:t>
            </a:fld>
            <a:endParaRPr lang="fr-FR" altLang="x-none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3A3D5AC-AC34-4948-85B8-E57B3B02D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" y="1348368"/>
            <a:ext cx="5687291" cy="2616479"/>
          </a:xfrm>
          <a:prstGeom prst="rect">
            <a:avLst/>
          </a:prstGeom>
        </p:spPr>
      </p:pic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B9D51370-3D18-9E40-8644-8AB6908E7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1" y="2770908"/>
            <a:ext cx="3213438" cy="393469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E75AC62-1084-1545-A42B-B61177C2F757}"/>
              </a:ext>
            </a:extLst>
          </p:cNvPr>
          <p:cNvSpPr txBox="1"/>
          <p:nvPr/>
        </p:nvSpPr>
        <p:spPr>
          <a:xfrm>
            <a:off x="6282231" y="1362221"/>
            <a:ext cx="2480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Automatically generated peer-review report</a:t>
            </a:r>
          </a:p>
          <a:p>
            <a:pPr algn="ctr"/>
            <a:endParaRPr lang="en-GB" sz="2000" dirty="0"/>
          </a:p>
        </p:txBody>
      </p:sp>
      <p:sp>
        <p:nvSpPr>
          <p:cNvPr id="6" name="Flèche courbée vers la droite 5">
            <a:extLst>
              <a:ext uri="{FF2B5EF4-FFF2-40B4-BE49-F238E27FC236}">
                <a16:creationId xmlns:a16="http://schemas.microsoft.com/office/drawing/2014/main" id="{03C396E9-3C73-7F45-A1C9-23CC7023E03E}"/>
              </a:ext>
            </a:extLst>
          </p:cNvPr>
          <p:cNvSpPr/>
          <p:nvPr/>
        </p:nvSpPr>
        <p:spPr>
          <a:xfrm>
            <a:off x="3782291" y="4184073"/>
            <a:ext cx="1385454" cy="19534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23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43808-B71E-B64B-97D7-0E0CCDE3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the intervention – </a:t>
            </a:r>
            <a:r>
              <a:rPr lang="en-GB" dirty="0" err="1"/>
              <a:t>COBPeer</a:t>
            </a:r>
            <a:r>
              <a:rPr lang="en-GB" dirty="0"/>
              <a:t> training programme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F81F8D-6C99-3942-88DB-3A7CA3D61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35</a:t>
            </a:fld>
            <a:endParaRPr lang="fr-FR" altLang="x-non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503E1E-DC35-EE44-9259-AFDA13871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7" y="1271587"/>
            <a:ext cx="5473552" cy="381669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A990533-D5E6-AA42-AF19-DE6DB6CB7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59" y="4271962"/>
            <a:ext cx="4866453" cy="2514597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9451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18B32-4742-C44E-A0D0-FA964C0B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of the intervention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01C094-129C-2D4D-8AA7-2EA913F74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3" y="1160580"/>
            <a:ext cx="8704612" cy="5545020"/>
          </a:xfrm>
        </p:spPr>
        <p:txBody>
          <a:bodyPr/>
          <a:lstStyle/>
          <a:p>
            <a:r>
              <a:rPr lang="en-US" sz="2800" b="1" dirty="0"/>
              <a:t>Objective</a:t>
            </a:r>
          </a:p>
          <a:p>
            <a:pPr lvl="1"/>
            <a:r>
              <a:rPr lang="en-US" sz="2400" dirty="0"/>
              <a:t>To compare the performance of early career peer reviewers who use the peer reviewer tool (</a:t>
            </a:r>
            <a:r>
              <a:rPr lang="en-US" sz="2400" dirty="0" err="1"/>
              <a:t>COBPeer</a:t>
            </a:r>
            <a:r>
              <a:rPr lang="en-US" sz="2400" dirty="0"/>
              <a:t>) with usual peer reviewers in identifying incomplete reporting and switched outcomes in reports of RCTs.</a:t>
            </a:r>
            <a:r>
              <a:rPr lang="fr-FR" sz="2400" dirty="0"/>
              <a:t> </a:t>
            </a:r>
          </a:p>
          <a:p>
            <a:pPr lvl="1"/>
            <a:endParaRPr lang="fr-FR" sz="2400" dirty="0"/>
          </a:p>
          <a:p>
            <a:r>
              <a:rPr lang="fr-FR" sz="2800" b="1" dirty="0" err="1"/>
              <a:t>Study</a:t>
            </a:r>
            <a:r>
              <a:rPr lang="fr-FR" sz="2800" b="1" dirty="0"/>
              <a:t> design</a:t>
            </a:r>
          </a:p>
          <a:p>
            <a:pPr lvl="1"/>
            <a:r>
              <a:rPr lang="en-US" sz="2400" b="1" dirty="0"/>
              <a:t>Cross-sectional study </a:t>
            </a:r>
            <a:r>
              <a:rPr lang="en-US" sz="2400" dirty="0"/>
              <a:t>comparing the accuracy of early career peer reviewers using </a:t>
            </a:r>
            <a:r>
              <a:rPr lang="en-US" sz="2400" dirty="0" err="1"/>
              <a:t>COBPeer</a:t>
            </a:r>
            <a:r>
              <a:rPr lang="en-US" sz="2400" dirty="0"/>
              <a:t> to that of usual peer reviewers when evaluating the completeness of reporting and a switched in primary outcome(s) in completed reports of RCTs at the first submission</a:t>
            </a:r>
            <a:r>
              <a:rPr lang="fr-FR" sz="2400" dirty="0"/>
              <a:t> </a:t>
            </a:r>
          </a:p>
          <a:p>
            <a:pPr lvl="1"/>
            <a:r>
              <a:rPr lang="fr-FR" sz="2400" b="1" dirty="0"/>
              <a:t>Gold standard: </a:t>
            </a:r>
            <a:r>
              <a:rPr lang="fr-FR" sz="2400" dirty="0" err="1"/>
              <a:t>assessment</a:t>
            </a:r>
            <a:r>
              <a:rPr lang="fr-FR" sz="2400" dirty="0"/>
              <a:t> of </a:t>
            </a:r>
            <a:r>
              <a:rPr lang="fr-FR" sz="2400" dirty="0" err="1"/>
              <a:t>systematic</a:t>
            </a:r>
            <a:r>
              <a:rPr lang="fr-FR" sz="2400" dirty="0"/>
              <a:t> </a:t>
            </a:r>
            <a:r>
              <a:rPr lang="fr-FR" sz="2400" dirty="0" err="1"/>
              <a:t>reviewers</a:t>
            </a:r>
            <a:endParaRPr lang="en-GB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291C88-7ADC-5C4C-908B-6E487FE34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36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914071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0199" y="1426190"/>
            <a:ext cx="2340665" cy="700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8034" y="2539373"/>
            <a:ext cx="2340665" cy="700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" name="Rectangle 5"/>
          <p:cNvSpPr/>
          <p:nvPr/>
        </p:nvSpPr>
        <p:spPr>
          <a:xfrm>
            <a:off x="3530199" y="2539373"/>
            <a:ext cx="2340665" cy="700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Rectangle 6"/>
          <p:cNvSpPr/>
          <p:nvPr/>
        </p:nvSpPr>
        <p:spPr>
          <a:xfrm>
            <a:off x="6442363" y="2539373"/>
            <a:ext cx="2340665" cy="700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/>
        </p:nvSpPr>
        <p:spPr>
          <a:xfrm>
            <a:off x="299150" y="3789696"/>
            <a:ext cx="2801082" cy="1062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/>
        </p:nvSpPr>
        <p:spPr>
          <a:xfrm>
            <a:off x="3401984" y="3789696"/>
            <a:ext cx="2592324" cy="1062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1" dirty="0"/>
          </a:p>
        </p:txBody>
      </p:sp>
      <p:sp>
        <p:nvSpPr>
          <p:cNvPr id="10" name="Rectangle 9"/>
          <p:cNvSpPr/>
          <p:nvPr/>
        </p:nvSpPr>
        <p:spPr>
          <a:xfrm>
            <a:off x="6428544" y="3789696"/>
            <a:ext cx="2340665" cy="1062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ZoneTexte 11"/>
          <p:cNvSpPr txBox="1"/>
          <p:nvPr/>
        </p:nvSpPr>
        <p:spPr>
          <a:xfrm>
            <a:off x="3569090" y="1474828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a typeface="Times New Roman" charset="0"/>
                <a:cs typeface="Times New Roman" charset="0"/>
              </a:rPr>
              <a:t>Initial submitted report</a:t>
            </a:r>
          </a:p>
          <a:p>
            <a:pPr algn="ctr"/>
            <a:r>
              <a:rPr lang="en-US" sz="1800" dirty="0">
                <a:ea typeface="Times New Roman" charset="0"/>
                <a:cs typeface="Times New Roman" charset="0"/>
              </a:rPr>
              <a:t>N=120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94479" y="271660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ea typeface="Times New Roman" charset="0"/>
                <a:cs typeface="Times New Roman" charset="0"/>
              </a:rPr>
              <a:t>Usual</a:t>
            </a:r>
            <a:r>
              <a:rPr lang="fr-FR" sz="1800" dirty="0">
                <a:ea typeface="Times New Roman" charset="0"/>
                <a:cs typeface="Times New Roman" charset="0"/>
              </a:rPr>
              <a:t> </a:t>
            </a:r>
            <a:r>
              <a:rPr lang="fr-FR" sz="1800" dirty="0" err="1">
                <a:ea typeface="Times New Roman" charset="0"/>
                <a:cs typeface="Times New Roman" charset="0"/>
              </a:rPr>
              <a:t>peer</a:t>
            </a:r>
            <a:r>
              <a:rPr lang="fr-FR" sz="1800" dirty="0">
                <a:ea typeface="Times New Roman" charset="0"/>
                <a:cs typeface="Times New Roman" charset="0"/>
              </a:rPr>
              <a:t> </a:t>
            </a:r>
            <a:r>
              <a:rPr lang="fr-FR" sz="1800" dirty="0" err="1">
                <a:ea typeface="Times New Roman" charset="0"/>
                <a:cs typeface="Times New Roman" charset="0"/>
              </a:rPr>
              <a:t>review</a:t>
            </a:r>
            <a:endParaRPr lang="fr-FR" sz="1800" dirty="0">
              <a:ea typeface="Times New Roman" charset="0"/>
              <a:cs typeface="Times New Roman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45611" y="271660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ea typeface="Times New Roman" charset="0"/>
                <a:cs typeface="Times New Roman" charset="0"/>
              </a:rPr>
              <a:t>Gold standard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421454" y="271660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a typeface="Times New Roman" charset="0"/>
                <a:cs typeface="Times New Roman" charset="0"/>
              </a:rPr>
              <a:t>Early career researchers</a:t>
            </a:r>
          </a:p>
        </p:txBody>
      </p:sp>
      <p:sp>
        <p:nvSpPr>
          <p:cNvPr id="23" name="Virage 22"/>
          <p:cNvSpPr/>
          <p:nvPr/>
        </p:nvSpPr>
        <p:spPr>
          <a:xfrm rot="5400000">
            <a:off x="6524611" y="1303289"/>
            <a:ext cx="846345" cy="144661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24" name="Virage 23"/>
          <p:cNvSpPr/>
          <p:nvPr/>
        </p:nvSpPr>
        <p:spPr>
          <a:xfrm rot="5400000" flipV="1">
            <a:off x="1796210" y="1231091"/>
            <a:ext cx="790160" cy="153481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25" name="Flèche vers le bas 24"/>
          <p:cNvSpPr/>
          <p:nvPr/>
        </p:nvSpPr>
        <p:spPr>
          <a:xfrm>
            <a:off x="4573743" y="2214021"/>
            <a:ext cx="311284" cy="235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6" name="ZoneTexte 25"/>
          <p:cNvSpPr txBox="1"/>
          <p:nvPr/>
        </p:nvSpPr>
        <p:spPr>
          <a:xfrm>
            <a:off x="290890" y="4012950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ea typeface="Times New Roman" charset="0"/>
                <a:cs typeface="Times New Roman" charset="0"/>
              </a:rPr>
              <a:t>Assessment by 2 researchers</a:t>
            </a:r>
          </a:p>
          <a:p>
            <a:pPr algn="ctr"/>
            <a:r>
              <a:rPr lang="en-GB" sz="1800" dirty="0">
                <a:ea typeface="Times New Roman" charset="0"/>
                <a:cs typeface="Times New Roman" charset="0"/>
              </a:rPr>
              <a:t>(standard peer review)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622832" y="4012950"/>
            <a:ext cx="2213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>
                <a:ea typeface="Times New Roman" charset="0"/>
                <a:cs typeface="Times New Roman" charset="0"/>
              </a:rPr>
              <a:t>Assessment by 2</a:t>
            </a:r>
          </a:p>
          <a:p>
            <a:pPr algn="ctr"/>
            <a:r>
              <a:rPr lang="en-GB" sz="1800" b="1" dirty="0">
                <a:ea typeface="Times New Roman" charset="0"/>
                <a:cs typeface="Times New Roman" charset="0"/>
              </a:rPr>
              <a:t>systematic reviewers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510163" y="3870828"/>
            <a:ext cx="2255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ea typeface="Times New Roman" charset="0"/>
                <a:cs typeface="Times New Roman" charset="0"/>
              </a:rPr>
              <a:t>Assessment by 1 early</a:t>
            </a:r>
          </a:p>
          <a:p>
            <a:pPr algn="ctr"/>
            <a:r>
              <a:rPr lang="en-GB" sz="1800" dirty="0">
                <a:ea typeface="Times New Roman" charset="0"/>
                <a:cs typeface="Times New Roman" charset="0"/>
              </a:rPr>
              <a:t>career researchers</a:t>
            </a:r>
          </a:p>
          <a:p>
            <a:pPr algn="ctr"/>
            <a:r>
              <a:rPr lang="en-GB" sz="1800" b="1" dirty="0">
                <a:ea typeface="Times New Roman" charset="0"/>
                <a:cs typeface="Times New Roman" charset="0"/>
              </a:rPr>
              <a:t>with the tool</a:t>
            </a:r>
          </a:p>
        </p:txBody>
      </p:sp>
      <p:sp>
        <p:nvSpPr>
          <p:cNvPr id="29" name="Flèche vers le bas 28"/>
          <p:cNvSpPr/>
          <p:nvPr/>
        </p:nvSpPr>
        <p:spPr>
          <a:xfrm>
            <a:off x="1423880" y="3304661"/>
            <a:ext cx="292698" cy="461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0" name="Flèche vers le bas 29"/>
          <p:cNvSpPr/>
          <p:nvPr/>
        </p:nvSpPr>
        <p:spPr>
          <a:xfrm>
            <a:off x="4551797" y="3283939"/>
            <a:ext cx="292698" cy="461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2" name="Flèche vers le bas 31"/>
          <p:cNvSpPr/>
          <p:nvPr/>
        </p:nvSpPr>
        <p:spPr>
          <a:xfrm>
            <a:off x="7345338" y="3304660"/>
            <a:ext cx="292698" cy="461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3" name="Rectangle 32"/>
          <p:cNvSpPr/>
          <p:nvPr/>
        </p:nvSpPr>
        <p:spPr>
          <a:xfrm>
            <a:off x="1080980" y="5162676"/>
            <a:ext cx="6836569" cy="9728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4" name="ZoneTexte 33"/>
          <p:cNvSpPr txBox="1"/>
          <p:nvPr/>
        </p:nvSpPr>
        <p:spPr>
          <a:xfrm>
            <a:off x="3010929" y="5339907"/>
            <a:ext cx="3421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AutoNum type="arabicPeriod"/>
            </a:pPr>
            <a:r>
              <a:rPr lang="en-GB" sz="1800" b="1" dirty="0">
                <a:ea typeface="Times New Roman" charset="0"/>
                <a:cs typeface="Times New Roman" charset="0"/>
              </a:rPr>
              <a:t>The completeness of reporting</a:t>
            </a:r>
          </a:p>
          <a:p>
            <a:pPr marL="257175" indent="-257175">
              <a:buAutoNum type="arabicPeriod"/>
            </a:pPr>
            <a:r>
              <a:rPr lang="en-GB" sz="1800" b="1" dirty="0">
                <a:ea typeface="Times New Roman" charset="0"/>
                <a:cs typeface="Times New Roman" charset="0"/>
              </a:rPr>
              <a:t>Switched outcomes</a:t>
            </a:r>
          </a:p>
        </p:txBody>
      </p:sp>
      <p:sp>
        <p:nvSpPr>
          <p:cNvPr id="36" name="Flèche vers le bas 35"/>
          <p:cNvSpPr/>
          <p:nvPr/>
        </p:nvSpPr>
        <p:spPr>
          <a:xfrm>
            <a:off x="4473626" y="4896065"/>
            <a:ext cx="311284" cy="235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7" name="Flèche vers le bas 36"/>
          <p:cNvSpPr/>
          <p:nvPr/>
        </p:nvSpPr>
        <p:spPr>
          <a:xfrm>
            <a:off x="1423880" y="4889569"/>
            <a:ext cx="311284" cy="235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8" name="Flèche vers le bas 37"/>
          <p:cNvSpPr/>
          <p:nvPr/>
        </p:nvSpPr>
        <p:spPr>
          <a:xfrm>
            <a:off x="7345869" y="4888818"/>
            <a:ext cx="311284" cy="235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CB3E9FB-6989-544B-9140-B6D01364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of the intervention</a:t>
            </a:r>
          </a:p>
        </p:txBody>
      </p:sp>
    </p:spTree>
    <p:extLst>
      <p:ext uri="{BB962C8B-B14F-4D97-AF65-F5344CB8AC3E}">
        <p14:creationId xmlns:p14="http://schemas.microsoft.com/office/powerpoint/2010/main" val="2074322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2032" y="392271"/>
            <a:ext cx="5317333" cy="50206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pc="-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pc="-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9E627E1-CD5D-4C50-95E2-0CF329EFF9D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80361" y="6380844"/>
            <a:ext cx="34459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rgbClr val="666666"/>
                </a:solidFill>
                <a:latin typeface="Cabin"/>
                <a:ea typeface="+mn-ea"/>
                <a:cs typeface="Cabi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-35" smtClean="0"/>
              <a:pPr marL="38100">
                <a:spcBef>
                  <a:spcPts val="50"/>
                </a:spcBef>
              </a:pPr>
              <a:t>38</a:t>
            </a:fld>
            <a:endParaRPr spc="-26" dirty="0"/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262EE389-E4C8-4F3C-A940-45736196FF5C}"/>
              </a:ext>
            </a:extLst>
          </p:cNvPr>
          <p:cNvSpPr txBox="1"/>
          <p:nvPr/>
        </p:nvSpPr>
        <p:spPr>
          <a:xfrm>
            <a:off x="5143500" y="5444123"/>
            <a:ext cx="21717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 median (IQR)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067453-B7BC-D18D-E477-EF12872B2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34" y="1764034"/>
            <a:ext cx="4193966" cy="3379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55D170-2919-1DE3-47D3-CD9C60E0F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690" y="1171564"/>
            <a:ext cx="3658111" cy="42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74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8883" y="205046"/>
            <a:ext cx="5317333" cy="50206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pc="-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endParaRPr lang="en-US" spc="-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9E627E1-CD5D-4C50-95E2-0CF329EFF9D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80361" y="6380844"/>
            <a:ext cx="34459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rgbClr val="666666"/>
                </a:solidFill>
                <a:latin typeface="Cabin"/>
                <a:ea typeface="+mn-ea"/>
                <a:cs typeface="Cabi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-35" smtClean="0"/>
              <a:pPr marL="38100">
                <a:spcBef>
                  <a:spcPts val="50"/>
                </a:spcBef>
              </a:pPr>
              <a:t>39</a:t>
            </a:fld>
            <a:endParaRPr spc="-2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2A070-F09A-734E-A278-B261A2DE9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" b="277"/>
          <a:stretch/>
        </p:blipFill>
        <p:spPr>
          <a:xfrm>
            <a:off x="995082" y="971721"/>
            <a:ext cx="7151899" cy="5577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FF7C3F-696C-CCFD-28F1-E1DA850CCD7C}"/>
              </a:ext>
            </a:extLst>
          </p:cNvPr>
          <p:cNvGrpSpPr/>
          <p:nvPr/>
        </p:nvGrpSpPr>
        <p:grpSpPr>
          <a:xfrm>
            <a:off x="1479177" y="5981085"/>
            <a:ext cx="1428750" cy="369332"/>
            <a:chOff x="25810185" y="25707438"/>
            <a:chExt cx="2443942" cy="6215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4F7412-7624-E54C-40F0-10023AF7AD8C}"/>
                </a:ext>
              </a:extLst>
            </p:cNvPr>
            <p:cNvSpPr txBox="1"/>
            <p:nvPr/>
          </p:nvSpPr>
          <p:spPr>
            <a:xfrm>
              <a:off x="26052261" y="25707438"/>
              <a:ext cx="2201866" cy="62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0066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Hospitalized patients</a:t>
              </a:r>
            </a:p>
            <a:p>
              <a:r>
                <a:rPr lang="en-US" sz="900" dirty="0">
                  <a:solidFill>
                    <a:srgbClr val="000066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Outpatients</a:t>
              </a: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27FB47F2-8D6C-C4D1-41A1-AC2B6037913E}"/>
                </a:ext>
              </a:extLst>
            </p:cNvPr>
            <p:cNvSpPr/>
            <p:nvPr/>
          </p:nvSpPr>
          <p:spPr>
            <a:xfrm>
              <a:off x="25911508" y="26075427"/>
              <a:ext cx="91440" cy="91440"/>
            </a:xfrm>
            <a:prstGeom prst="triangle">
              <a:avLst/>
            </a:prstGeom>
            <a:solidFill>
              <a:srgbClr val="00C85A"/>
            </a:solidFill>
            <a:ln>
              <a:solidFill>
                <a:srgbClr val="00C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CE5E25-23D5-5CC8-CD89-6FE63D5AD0F3}"/>
                </a:ext>
              </a:extLst>
            </p:cNvPr>
            <p:cNvSpPr/>
            <p:nvPr/>
          </p:nvSpPr>
          <p:spPr>
            <a:xfrm>
              <a:off x="25911508" y="25824977"/>
              <a:ext cx="91440" cy="91440"/>
            </a:xfrm>
            <a:prstGeom prst="ellipse">
              <a:avLst/>
            </a:prstGeom>
            <a:solidFill>
              <a:srgbClr val="3499FF"/>
            </a:solidFill>
            <a:ln>
              <a:solidFill>
                <a:srgbClr val="34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4EBAC9-7E53-BA21-2258-7D55663853C8}"/>
                </a:ext>
              </a:extLst>
            </p:cNvPr>
            <p:cNvCxnSpPr/>
            <p:nvPr/>
          </p:nvCxnSpPr>
          <p:spPr>
            <a:xfrm>
              <a:off x="25810185" y="25870697"/>
              <a:ext cx="274232" cy="0"/>
            </a:xfrm>
            <a:prstGeom prst="line">
              <a:avLst/>
            </a:prstGeom>
            <a:ln>
              <a:solidFill>
                <a:srgbClr val="34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9DBD699-E874-EBDF-C317-2BADB4CD2D1A}"/>
                </a:ext>
              </a:extLst>
            </p:cNvPr>
            <p:cNvCxnSpPr/>
            <p:nvPr/>
          </p:nvCxnSpPr>
          <p:spPr>
            <a:xfrm>
              <a:off x="25818207" y="26135391"/>
              <a:ext cx="274232" cy="0"/>
            </a:xfrm>
            <a:prstGeom prst="line">
              <a:avLst/>
            </a:prstGeom>
            <a:ln>
              <a:solidFill>
                <a:srgbClr val="00C8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933D88-69F8-7B9A-28C5-EAAC16861854}"/>
              </a:ext>
            </a:extLst>
          </p:cNvPr>
          <p:cNvSpPr/>
          <p:nvPr/>
        </p:nvSpPr>
        <p:spPr>
          <a:xfrm>
            <a:off x="6807574" y="5575450"/>
            <a:ext cx="1126191" cy="212927"/>
          </a:xfrm>
          <a:prstGeom prst="roundRect">
            <a:avLst/>
          </a:prstGeom>
          <a:noFill/>
          <a:ln w="19050">
            <a:solidFill>
              <a:srgbClr val="EB61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2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322441"/>
            <a:ext cx="7315200" cy="990600"/>
          </a:xfrm>
        </p:spPr>
        <p:txBody>
          <a:bodyPr/>
          <a:lstStyle/>
          <a:p>
            <a:r>
              <a:rPr lang="en-GB" altLang="x-none" dirty="0"/>
              <a:t>Le processus de peer-review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2100" y="1411015"/>
            <a:ext cx="8674100" cy="5180285"/>
          </a:xfrm>
        </p:spPr>
        <p:txBody>
          <a:bodyPr/>
          <a:lstStyle/>
          <a:p>
            <a:r>
              <a:rPr lang="en-GB" sz="2800" dirty="0"/>
              <a:t>Pierre </a:t>
            </a:r>
            <a:r>
              <a:rPr lang="en-GB" sz="2800" dirty="0" err="1"/>
              <a:t>angulaire</a:t>
            </a:r>
            <a:r>
              <a:rPr lang="en-GB" sz="2800" dirty="0"/>
              <a:t> de la diffusion de </a:t>
            </a:r>
            <a:r>
              <a:rPr lang="en-GB" sz="2800" dirty="0" err="1"/>
              <a:t>résultats</a:t>
            </a:r>
            <a:r>
              <a:rPr lang="en-GB" sz="2800" dirty="0"/>
              <a:t> </a:t>
            </a:r>
            <a:r>
              <a:rPr lang="en-GB" sz="2800" dirty="0" err="1"/>
              <a:t>scientifiques</a:t>
            </a:r>
            <a:r>
              <a:rPr lang="en-GB" sz="2800" dirty="0"/>
              <a:t> </a:t>
            </a:r>
            <a:r>
              <a:rPr lang="en-GB" sz="2800" dirty="0" err="1"/>
              <a:t>fiables</a:t>
            </a:r>
            <a:endParaRPr lang="en-GB" sz="2800" dirty="0"/>
          </a:p>
          <a:p>
            <a:endParaRPr lang="en-GB" sz="1800" dirty="0"/>
          </a:p>
          <a:p>
            <a:r>
              <a:rPr lang="en-GB" sz="2800" dirty="0"/>
              <a:t>2 </a:t>
            </a:r>
            <a:r>
              <a:rPr lang="en-GB" sz="2800" dirty="0" err="1"/>
              <a:t>objectifs</a:t>
            </a:r>
            <a:r>
              <a:rPr lang="en-GB" sz="2800" dirty="0"/>
              <a:t> </a:t>
            </a:r>
            <a:r>
              <a:rPr lang="en-GB" sz="2800" dirty="0" err="1"/>
              <a:t>majeurs</a:t>
            </a:r>
            <a:endParaRPr lang="en-GB" sz="2800" dirty="0"/>
          </a:p>
          <a:p>
            <a:pPr lvl="1"/>
            <a:r>
              <a:rPr lang="en-GB" sz="2400" dirty="0">
                <a:cs typeface="ＭＳ Ｐゴシック" charset="0"/>
              </a:rPr>
              <a:t>‘Gatekeeper’ </a:t>
            </a:r>
          </a:p>
          <a:p>
            <a:pPr lvl="1"/>
            <a:r>
              <a:rPr lang="en-GB" sz="2400" dirty="0" err="1">
                <a:cs typeface="ＭＳ Ｐゴシック" charset="0"/>
              </a:rPr>
              <a:t>Amélioration</a:t>
            </a:r>
            <a:r>
              <a:rPr lang="en-GB" sz="2400" dirty="0">
                <a:cs typeface="ＭＳ Ｐゴシック" charset="0"/>
              </a:rPr>
              <a:t> de la </a:t>
            </a:r>
            <a:r>
              <a:rPr lang="en-GB" sz="2400" dirty="0" err="1">
                <a:cs typeface="ＭＳ Ｐゴシック" charset="0"/>
              </a:rPr>
              <a:t>qualité</a:t>
            </a:r>
            <a:r>
              <a:rPr lang="en-GB" sz="2400" dirty="0">
                <a:cs typeface="ＭＳ Ｐゴシック" charset="0"/>
              </a:rPr>
              <a:t> des </a:t>
            </a:r>
            <a:r>
              <a:rPr lang="en-GB" sz="2400" dirty="0" err="1">
                <a:cs typeface="ＭＳ Ｐゴシック" charset="0"/>
              </a:rPr>
              <a:t>manuscrits</a:t>
            </a:r>
            <a:endParaRPr lang="en-GB" sz="2400" dirty="0">
              <a:cs typeface="ＭＳ Ｐゴシック" charset="0"/>
            </a:endParaRPr>
          </a:p>
          <a:p>
            <a:pPr lvl="4"/>
            <a:endParaRPr lang="en-GB" altLang="x-none" sz="600" dirty="0">
              <a:cs typeface="ＭＳ Ｐゴシック" charset="0"/>
            </a:endParaRPr>
          </a:p>
          <a:p>
            <a:pPr lvl="4"/>
            <a:endParaRPr lang="en-GB" altLang="x-none" sz="600" dirty="0">
              <a:cs typeface="ＭＳ Ｐゴシック" charset="0"/>
            </a:endParaRPr>
          </a:p>
          <a:p>
            <a:r>
              <a:rPr lang="en-GB" sz="2800" dirty="0"/>
              <a:t>Un </a:t>
            </a:r>
            <a:r>
              <a:rPr lang="en-GB" sz="2800" dirty="0" err="1"/>
              <a:t>système</a:t>
            </a:r>
            <a:r>
              <a:rPr lang="en-GB" sz="2800" dirty="0"/>
              <a:t> qui </a:t>
            </a:r>
            <a:r>
              <a:rPr lang="en-GB" sz="2800" dirty="0" err="1"/>
              <a:t>s’appuie</a:t>
            </a:r>
            <a:r>
              <a:rPr lang="en-GB" sz="2800" dirty="0"/>
              <a:t> sur du </a:t>
            </a:r>
            <a:r>
              <a:rPr lang="en-GB" sz="2800" dirty="0" err="1"/>
              <a:t>volontariat</a:t>
            </a:r>
            <a:endParaRPr lang="en-GB" sz="2800" dirty="0"/>
          </a:p>
          <a:p>
            <a:endParaRPr lang="en-GB" sz="2800" dirty="0"/>
          </a:p>
          <a:p>
            <a:r>
              <a:rPr lang="en-US" sz="2400" dirty="0">
                <a:latin typeface="+mn-lt"/>
              </a:rPr>
              <a:t>Retard </a:t>
            </a:r>
            <a:r>
              <a:rPr lang="en-US" sz="2400" dirty="0" err="1">
                <a:latin typeface="+mn-lt"/>
              </a:rPr>
              <a:t>accès</a:t>
            </a:r>
            <a:r>
              <a:rPr lang="en-US" sz="2400" dirty="0">
                <a:latin typeface="+mn-lt"/>
              </a:rPr>
              <a:t> aux </a:t>
            </a:r>
            <a:r>
              <a:rPr lang="en-US" sz="2400" dirty="0" err="1">
                <a:latin typeface="+mn-lt"/>
              </a:rPr>
              <a:t>résultats</a:t>
            </a:r>
            <a:endParaRPr lang="en-US" sz="24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COVID-19 pandemic: a 1-month delay in the results on the effect of steroids (RECOVERY trial) could cost about 200 lives</a:t>
            </a:r>
          </a:p>
          <a:p>
            <a:endParaRPr lang="en-GB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en-GB" altLang="x-none" smtClean="0"/>
              <a:pPr>
                <a:defRPr/>
              </a:pPr>
              <a:t>4</a:t>
            </a:fld>
            <a:endParaRPr lang="en-GB" altLang="x-none" dirty="0"/>
          </a:p>
        </p:txBody>
      </p:sp>
    </p:spTree>
    <p:extLst>
      <p:ext uri="{BB962C8B-B14F-4D97-AF65-F5344CB8AC3E}">
        <p14:creationId xmlns:p14="http://schemas.microsoft.com/office/powerpoint/2010/main" val="1791485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ECC809-A4A8-D59E-0BA3-B7532AD4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0E18D7-99E5-9B2A-C9FC-9788A00B0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286297-A47A-E55A-8C30-A9BDFC6BAD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40</a:t>
            </a:fld>
            <a:endParaRPr lang="fr-FR" altLang="x-non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B4B3A2-74D7-A7B9-5F94-A4F5A38CF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562100"/>
            <a:ext cx="70485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02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8D05F-A359-B44E-8844-710A0807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Mapping interventions?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5A2451-D6B3-E74E-83A8-066C24C1C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41</a:t>
            </a:fld>
            <a:endParaRPr lang="fr-FR" altLang="x-none"/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3CAE16E8-C4F8-7C4F-8C49-013C6FD30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43" y="1204996"/>
            <a:ext cx="5862713" cy="5653004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85324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AB143-4362-F945-B1BD-A46C9315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should be the study design?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6A9FC4-D743-C64F-91E7-CE331A60F9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42</a:t>
            </a:fld>
            <a:endParaRPr lang="fr-FR" altLang="x-non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523352-AD2B-CE48-BF4C-0F9D4E033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1343176"/>
            <a:ext cx="4060382" cy="23745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4B09D9-183C-3E47-ABCA-3E0DED599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" y="4032250"/>
            <a:ext cx="4238386" cy="26733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ED63A7-A717-D04B-8497-AEEA99737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425" y="1343176"/>
            <a:ext cx="4121150" cy="26479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36DC76-4728-4842-9AF5-4B674C3660CE}"/>
              </a:ext>
            </a:extLst>
          </p:cNvPr>
          <p:cNvSpPr txBox="1"/>
          <p:nvPr/>
        </p:nvSpPr>
        <p:spPr>
          <a:xfrm>
            <a:off x="5029200" y="4433844"/>
            <a:ext cx="4017818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55600" lvl="1" indent="-342900">
              <a:buFont typeface="Arial" panose="020B0604020202020204" pitchFamily="34" charset="0"/>
              <a:buChar char="•"/>
            </a:pPr>
            <a:r>
              <a:rPr lang="en-GB" altLang="x-none" sz="1900" dirty="0"/>
              <a:t>Type of manuscript (real, fabricated)</a:t>
            </a:r>
          </a:p>
          <a:p>
            <a:pPr marL="812800" lvl="2" indent="-342900">
              <a:buFont typeface="Arial" panose="020B0604020202020204" pitchFamily="34" charset="0"/>
              <a:buChar char="•"/>
            </a:pPr>
            <a:endParaRPr lang="en-GB" altLang="x-none" sz="1200" dirty="0"/>
          </a:p>
          <a:p>
            <a:pPr marL="355600" lvl="1" indent="-342900">
              <a:buFont typeface="Arial" panose="020B0604020202020204" pitchFamily="34" charset="0"/>
              <a:buChar char="•"/>
            </a:pPr>
            <a:r>
              <a:rPr lang="en-GB" altLang="x-none" sz="1900" dirty="0"/>
              <a:t>Setting single journal, several journals, several publisher)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875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should be the outcome?</a:t>
            </a:r>
            <a:endParaRPr lang="en-GB" altLang="x-none" dirty="0"/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>
          <a:xfrm>
            <a:off x="533400" y="1491073"/>
            <a:ext cx="8014856" cy="3995327"/>
          </a:xfrm>
        </p:spPr>
        <p:txBody>
          <a:bodyPr/>
          <a:lstStyle/>
          <a:p>
            <a:r>
              <a:rPr lang="en-GB" sz="2800" dirty="0"/>
              <a:t>Quality of the final manuscript (how is high quality defined, who is to decide?)</a:t>
            </a:r>
          </a:p>
          <a:p>
            <a:endParaRPr lang="en-GB" altLang="x-none" sz="2800" dirty="0"/>
          </a:p>
          <a:p>
            <a:endParaRPr lang="en-GB" altLang="x-none" sz="2800" dirty="0"/>
          </a:p>
          <a:p>
            <a:r>
              <a:rPr lang="en-GB" altLang="x-none" sz="2800" dirty="0"/>
              <a:t>Quality of the peer review report (</a:t>
            </a:r>
            <a:r>
              <a:rPr lang="en-GB" sz="2800" dirty="0"/>
              <a:t>editor’s subjective assessment, validated scales to assess the quality of the peer review report)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24513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5234F8-6CCB-6E47-8439-A82B0BBA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should be the outcome?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3B1F46-7A47-E747-BD8A-F845BF118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326582" cy="83127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Systematic review of all tools assessing the quality of a peer-review report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20887F-6F03-F545-9E4C-0F73D0A02F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44</a:t>
            </a:fld>
            <a:endParaRPr lang="fr-FR" altLang="x-none"/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7316641D-DA74-1944-A541-E8F121EB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9091" y="2401677"/>
            <a:ext cx="4294909" cy="433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C50954-4374-2048-90C5-264B576F64FE}"/>
              </a:ext>
            </a:extLst>
          </p:cNvPr>
          <p:cNvSpPr txBox="1"/>
          <p:nvPr/>
        </p:nvSpPr>
        <p:spPr>
          <a:xfrm>
            <a:off x="160421" y="6379078"/>
            <a:ext cx="2343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Superchi</a:t>
            </a:r>
            <a:r>
              <a:rPr lang="en-GB" sz="1600" dirty="0"/>
              <a:t> C, PEERE, 2018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490772-CE9A-7B47-ABE4-6504023A7CBA}"/>
              </a:ext>
            </a:extLst>
          </p:cNvPr>
          <p:cNvSpPr txBox="1"/>
          <p:nvPr/>
        </p:nvSpPr>
        <p:spPr>
          <a:xfrm>
            <a:off x="0" y="2431473"/>
            <a:ext cx="49737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23 scales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1 checklist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No tool defined the concept of quality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Number of domains varied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81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sz="2800" dirty="0"/>
              <a:t>The peer review system</a:t>
            </a:r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72" y="1346925"/>
            <a:ext cx="5027753" cy="4431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89560" y="6550223"/>
            <a:ext cx="523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 *Look H, </a:t>
            </a:r>
            <a:r>
              <a:rPr lang="fr-FR" sz="1400" i="1" dirty="0" err="1"/>
              <a:t>Summary</a:t>
            </a:r>
            <a:r>
              <a:rPr lang="fr-FR" sz="1400" i="1" dirty="0"/>
              <a:t> report: </a:t>
            </a:r>
            <a:r>
              <a:rPr lang="fr-FR" sz="1400" i="1" dirty="0" err="1"/>
              <a:t>Rightscom</a:t>
            </a:r>
            <a:r>
              <a:rPr lang="fr-FR" sz="1400" i="1" dirty="0"/>
              <a:t> Ltd for JISC Collections; 2010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164B43-5A22-C5FC-8E12-E49424654699}"/>
              </a:ext>
            </a:extLst>
          </p:cNvPr>
          <p:cNvSpPr txBox="1"/>
          <p:nvPr/>
        </p:nvSpPr>
        <p:spPr>
          <a:xfrm>
            <a:off x="5303585" y="1811781"/>
            <a:ext cx="37702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Costly and not sustainable</a:t>
            </a:r>
          </a:p>
          <a:p>
            <a:pPr lvl="1"/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Estimation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that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 63,4 million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hours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devoted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 to </a:t>
            </a:r>
            <a:r>
              <a:rPr lang="fr-FR" sz="2000" b="0" i="0" dirty="0" err="1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peer-review</a:t>
            </a:r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 in 2015</a:t>
            </a:r>
            <a:r>
              <a:rPr lang="fr-FR" sz="2000" b="0" i="0" baseline="3000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1</a:t>
            </a:r>
          </a:p>
          <a:p>
            <a:pPr lvl="1"/>
            <a:r>
              <a:rPr lang="fr-FR" sz="2000" b="0" i="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US$ 6 billion in 2020</a:t>
            </a:r>
            <a:r>
              <a:rPr lang="en-US" sz="2000" b="0" i="0" baseline="30000" dirty="0">
                <a:solidFill>
                  <a:srgbClr val="212121"/>
                </a:solidFill>
                <a:effectLst/>
                <a:latin typeface="+mn-lt"/>
                <a:cs typeface="Arial" panose="020B0604020202020204" pitchFamily="34" charset="0"/>
              </a:rPr>
              <a:t>3</a:t>
            </a:r>
            <a:endParaRPr lang="en-US" sz="2000" baseline="30000" dirty="0">
              <a:latin typeface="+mn-lt"/>
              <a:cs typeface="Arial" panose="020B0604020202020204" pitchFamily="34" charset="0"/>
            </a:endParaRPr>
          </a:p>
          <a:p>
            <a:pPr lvl="1"/>
            <a:endParaRPr lang="en-US" sz="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39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C6358C0-7732-024E-AEF7-0C940ED59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Les </a:t>
            </a:r>
            <a:r>
              <a:rPr lang="en-GB" dirty="0" err="1"/>
              <a:t>objetifs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-il </a:t>
            </a:r>
            <a:r>
              <a:rPr lang="en-GB" dirty="0" err="1"/>
              <a:t>atteints</a:t>
            </a:r>
            <a:endParaRPr lang="en-GB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8D5EA2A2-2C96-7E41-8D5D-8F2EA4843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7379ED-CF3C-A34F-83F7-7D3110CFBD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6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86344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234615" y="273700"/>
            <a:ext cx="8674769" cy="742950"/>
          </a:xfrm>
        </p:spPr>
        <p:txBody>
          <a:bodyPr>
            <a:normAutofit fontScale="90000"/>
          </a:bodyPr>
          <a:lstStyle/>
          <a:p>
            <a:br>
              <a:rPr lang="en-GB" altLang="x-none" sz="1800" dirty="0"/>
            </a:br>
            <a:br>
              <a:rPr lang="en-GB" altLang="x-none" sz="1800" dirty="0"/>
            </a:br>
            <a:br>
              <a:rPr lang="en-GB" altLang="x-none" sz="1800" dirty="0"/>
            </a:br>
            <a:r>
              <a:rPr lang="en-GB" altLang="x-none" sz="3000" dirty="0" err="1"/>
              <a:t>Quel</a:t>
            </a:r>
            <a:r>
              <a:rPr lang="en-GB" altLang="x-none" sz="3000" dirty="0"/>
              <a:t> </a:t>
            </a:r>
            <a:r>
              <a:rPr lang="en-GB" altLang="x-none" sz="3000" dirty="0" err="1"/>
              <a:t>niveau</a:t>
            </a:r>
            <a:r>
              <a:rPr lang="en-GB" altLang="x-none" sz="3000" dirty="0"/>
              <a:t> de </a:t>
            </a:r>
            <a:r>
              <a:rPr lang="en-GB" altLang="x-none" sz="3000" dirty="0" err="1"/>
              <a:t>preuve</a:t>
            </a:r>
            <a:br>
              <a:rPr lang="en-GB" altLang="x-none" sz="1800" dirty="0"/>
            </a:br>
            <a:r>
              <a:rPr lang="en-GB" altLang="x-none" sz="2325" dirty="0"/>
              <a:t>A Systematic Review and Meta-analysis of Interventions to Improve the Quality of Peer Review</a:t>
            </a:r>
            <a:br>
              <a:rPr lang="en-GB" altLang="x-none" dirty="0"/>
            </a:br>
            <a:br>
              <a:rPr lang="en-GB" altLang="x-none" b="1" dirty="0"/>
            </a:br>
            <a:endParaRPr lang="en-GB" altLang="x-none" dirty="0"/>
          </a:p>
        </p:txBody>
      </p:sp>
      <p:sp>
        <p:nvSpPr>
          <p:cNvPr id="13315" name="Espace réservé du contenu 2"/>
          <p:cNvSpPr>
            <a:spLocks noGrp="1"/>
          </p:cNvSpPr>
          <p:nvPr>
            <p:ph idx="1"/>
          </p:nvPr>
        </p:nvSpPr>
        <p:spPr>
          <a:xfrm>
            <a:off x="385011" y="1415868"/>
            <a:ext cx="4880955" cy="4769032"/>
          </a:xfrm>
        </p:spPr>
        <p:txBody>
          <a:bodyPr/>
          <a:lstStyle/>
          <a:p>
            <a:r>
              <a:rPr lang="en-GB" altLang="x-none" sz="2000" dirty="0"/>
              <a:t>Only 22  reports of RCTs </a:t>
            </a:r>
          </a:p>
          <a:p>
            <a:endParaRPr lang="en-GB" altLang="x-none" sz="2000" dirty="0"/>
          </a:p>
          <a:p>
            <a:r>
              <a:rPr lang="en-GB" altLang="x-none" sz="2000" dirty="0"/>
              <a:t>Interventions assessed</a:t>
            </a:r>
          </a:p>
          <a:p>
            <a:pPr lvl="1"/>
            <a:r>
              <a:rPr lang="en-GB" altLang="x-none" sz="2000" dirty="0"/>
              <a:t>Blinding</a:t>
            </a:r>
          </a:p>
          <a:p>
            <a:pPr lvl="1"/>
            <a:r>
              <a:rPr lang="en-GB" altLang="x-none" sz="2000" dirty="0"/>
              <a:t>Open peer review</a:t>
            </a:r>
          </a:p>
          <a:p>
            <a:pPr lvl="1"/>
            <a:r>
              <a:rPr lang="en-GB" altLang="x-none" sz="2000" dirty="0"/>
              <a:t>Training</a:t>
            </a:r>
          </a:p>
          <a:p>
            <a:pPr lvl="1"/>
            <a:r>
              <a:rPr lang="en-GB" altLang="x-none" sz="2000" dirty="0"/>
              <a:t>Use of checklist</a:t>
            </a:r>
          </a:p>
          <a:p>
            <a:pPr lvl="1"/>
            <a:r>
              <a:rPr lang="en-GB" altLang="x-none" sz="2000" dirty="0"/>
              <a:t>Adding experts (statistical reviewer)</a:t>
            </a:r>
          </a:p>
          <a:p>
            <a:pPr lvl="1"/>
            <a:endParaRPr lang="en-GB" altLang="x-none" sz="2000" dirty="0"/>
          </a:p>
          <a:p>
            <a:r>
              <a:rPr lang="en-GB" altLang="x-none" sz="2000" dirty="0"/>
              <a:t>Most are performed in one single journal </a:t>
            </a:r>
          </a:p>
          <a:p>
            <a:endParaRPr lang="en-GB" altLang="x-none" sz="2000" dirty="0"/>
          </a:p>
          <a:p>
            <a:r>
              <a:rPr lang="en-GB" altLang="x-none" sz="2000" dirty="0"/>
              <a:t>Low methodologic quality</a:t>
            </a:r>
          </a:p>
          <a:p>
            <a:endParaRPr lang="en-GB" altLang="x-none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6538912"/>
            <a:ext cx="4058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x-none" sz="1200" dirty="0"/>
              <a:t>Bruce, Chauvin, </a:t>
            </a:r>
            <a:r>
              <a:rPr lang="en-GB" altLang="x-none" sz="1200" dirty="0" err="1"/>
              <a:t>Trinquart</a:t>
            </a:r>
            <a:r>
              <a:rPr lang="en-GB" altLang="x-none" sz="1200" dirty="0"/>
              <a:t>, </a:t>
            </a:r>
            <a:r>
              <a:rPr lang="en-GB" altLang="x-none" sz="1200" dirty="0" err="1"/>
              <a:t>Ravaud</a:t>
            </a:r>
            <a:r>
              <a:rPr lang="en-GB" altLang="x-none" sz="1200" dirty="0"/>
              <a:t>, Boutron. BMC Med, 2016</a:t>
            </a:r>
            <a:endParaRPr lang="en-GB" sz="1200" dirty="0"/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5966" y="1274244"/>
            <a:ext cx="3493023" cy="540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3CBF1F5-0D4F-7248-9109-414C2F0C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94F905-3F0F-E34F-89E7-0ABF1E189007}" type="slidenum">
              <a:rPr lang="en-US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34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399" y="174168"/>
            <a:ext cx="8028709" cy="990600"/>
          </a:xfrm>
        </p:spPr>
        <p:txBody>
          <a:bodyPr/>
          <a:lstStyle/>
          <a:p>
            <a:r>
              <a:rPr lang="en-GB" dirty="0" err="1"/>
              <a:t>Transparence</a:t>
            </a:r>
            <a:r>
              <a:rPr lang="en-GB" dirty="0"/>
              <a:t>– Impact du processus de peer review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500" y="2737338"/>
            <a:ext cx="8801100" cy="3889554"/>
          </a:xfrm>
        </p:spPr>
        <p:txBody>
          <a:bodyPr/>
          <a:lstStyle/>
          <a:p>
            <a:r>
              <a:rPr lang="en-GB" sz="2800" dirty="0"/>
              <a:t>Comparison of the submitted and accepted versions of manuscripts of RCTs published in open access journals (n=93)</a:t>
            </a:r>
          </a:p>
          <a:p>
            <a:endParaRPr lang="en-GB" sz="1400" dirty="0"/>
          </a:p>
          <a:p>
            <a:r>
              <a:rPr lang="en-GB" sz="2800" dirty="0"/>
              <a:t>Changes were limited</a:t>
            </a:r>
          </a:p>
          <a:p>
            <a:pPr lvl="1"/>
            <a:r>
              <a:rPr lang="en-GB" sz="2400" dirty="0"/>
              <a:t>A median of </a:t>
            </a:r>
            <a:r>
              <a:rPr lang="en-GB" sz="2400" b="1" dirty="0"/>
              <a:t>11% </a:t>
            </a:r>
            <a:r>
              <a:rPr lang="en-GB" sz="2400" dirty="0"/>
              <a:t>(range 1-60%) </a:t>
            </a:r>
            <a:r>
              <a:rPr lang="en-GB" sz="2400" b="1" dirty="0"/>
              <a:t>words deleted </a:t>
            </a:r>
            <a:r>
              <a:rPr lang="en-GB" sz="2400" dirty="0"/>
              <a:t>and </a:t>
            </a:r>
            <a:r>
              <a:rPr lang="en-GB" sz="2400" b="1" dirty="0"/>
              <a:t>20% added </a:t>
            </a:r>
            <a:r>
              <a:rPr lang="en-GB" sz="2400" dirty="0"/>
              <a:t>(range 2-88%).</a:t>
            </a:r>
          </a:p>
          <a:p>
            <a:pPr lvl="1"/>
            <a:endParaRPr lang="en-GB" sz="2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en-GB" altLang="x-none" smtClean="0"/>
              <a:pPr>
                <a:defRPr/>
              </a:pPr>
              <a:t>8</a:t>
            </a:fld>
            <a:endParaRPr lang="en-GB" altLang="x-none" dirty="0"/>
          </a:p>
        </p:txBody>
      </p:sp>
      <p:sp>
        <p:nvSpPr>
          <p:cNvPr id="7" name="ZoneTexte 6"/>
          <p:cNvSpPr txBox="1"/>
          <p:nvPr/>
        </p:nvSpPr>
        <p:spPr>
          <a:xfrm>
            <a:off x="550985" y="6288338"/>
            <a:ext cx="2129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Hopewell S, BMJ, 2014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ABCB7DD-6748-2E41-B41A-01FD71E0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455753"/>
            <a:ext cx="80560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E150792-893D-5845-A670-AA404127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896" y="1430353"/>
            <a:ext cx="773071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013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9AEE7-37D1-6CBA-390A-2D78844B2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Transparence</a:t>
            </a:r>
            <a:r>
              <a:rPr lang="en-GB" dirty="0"/>
              <a:t>– Impact du processus de peer review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E016CB-6F6C-FD27-CB10-90F08FF9B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93 </a:t>
            </a:r>
            <a:r>
              <a:rPr lang="fr-FR" sz="2000" dirty="0" err="1"/>
              <a:t>RCTs</a:t>
            </a:r>
            <a:r>
              <a:rPr lang="fr-FR" sz="2000" dirty="0"/>
              <a:t> </a:t>
            </a:r>
            <a:r>
              <a:rPr lang="fr-FR" sz="2000" dirty="0" err="1"/>
              <a:t>published</a:t>
            </a:r>
            <a:r>
              <a:rPr lang="fr-FR" sz="2000" dirty="0"/>
              <a:t> </a:t>
            </a:r>
          </a:p>
          <a:p>
            <a:r>
              <a:rPr lang="fr-FR" sz="2000" dirty="0"/>
              <a:t>First </a:t>
            </a:r>
            <a:r>
              <a:rPr lang="fr-FR" sz="2000" dirty="0" err="1"/>
              <a:t>submission</a:t>
            </a:r>
            <a:r>
              <a:rPr lang="fr-FR" sz="2000" dirty="0"/>
              <a:t> / Peer-</a:t>
            </a:r>
            <a:r>
              <a:rPr lang="fr-FR" sz="2000" dirty="0" err="1"/>
              <a:t>reviewers</a:t>
            </a:r>
            <a:r>
              <a:rPr lang="fr-FR" sz="2000" dirty="0"/>
              <a:t>’ </a:t>
            </a:r>
            <a:r>
              <a:rPr lang="fr-FR" sz="2000" dirty="0" err="1"/>
              <a:t>comments</a:t>
            </a:r>
            <a:r>
              <a:rPr lang="fr-FR" sz="2000" dirty="0"/>
              <a:t>/ </a:t>
            </a:r>
            <a:r>
              <a:rPr lang="fr-FR" sz="2000" dirty="0" err="1"/>
              <a:t>Published</a:t>
            </a:r>
            <a:r>
              <a:rPr lang="fr-FR" sz="2000" dirty="0"/>
              <a:t> article</a:t>
            </a:r>
          </a:p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225B5B-B345-92D0-F82F-A8EFD76750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EFA418-140F-B048-BA66-989BB505C5F6}" type="slidenum">
              <a:rPr lang="fr-FR" altLang="x-none" smtClean="0"/>
              <a:pPr>
                <a:defRPr/>
              </a:pPr>
              <a:t>9</a:t>
            </a:fld>
            <a:endParaRPr lang="fr-FR" altLang="x-non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974B6B-2C4B-7F6F-5E01-36127A140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2424663"/>
            <a:ext cx="8924925" cy="32024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CA3B4C-3BFF-445B-4056-D0D20977BEA6}"/>
              </a:ext>
            </a:extLst>
          </p:cNvPr>
          <p:cNvSpPr txBox="1"/>
          <p:nvPr/>
        </p:nvSpPr>
        <p:spPr>
          <a:xfrm>
            <a:off x="209950" y="6457615"/>
            <a:ext cx="77821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Hopewell, Collins, Boutron, </a:t>
            </a:r>
            <a:r>
              <a:rPr lang="fr-FR" sz="1600" dirty="0" err="1"/>
              <a:t>Yu</a:t>
            </a:r>
            <a:r>
              <a:rPr lang="fr-FR" sz="1600" dirty="0"/>
              <a:t> , Cook, </a:t>
            </a:r>
            <a:r>
              <a:rPr lang="fr-FR" sz="1600" dirty="0" err="1"/>
              <a:t>Shanyinde</a:t>
            </a:r>
            <a:r>
              <a:rPr lang="fr-FR" sz="1600" dirty="0"/>
              <a:t>, Wharton, </a:t>
            </a:r>
            <a:r>
              <a:rPr lang="fr-FR" sz="1600" dirty="0" err="1"/>
              <a:t>Shamseer</a:t>
            </a:r>
            <a:r>
              <a:rPr lang="fr-FR" sz="1600" dirty="0"/>
              <a:t>, Altman. </a:t>
            </a:r>
            <a:r>
              <a:rPr lang="en-GB" sz="1600" dirty="0"/>
              <a:t>BMJ, 2014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690F610-36C6-5430-0304-D9D7D398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146" y="6237369"/>
            <a:ext cx="80560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119049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11000</TotalTime>
  <Words>1817</Words>
  <Application>Microsoft Macintosh PowerPoint</Application>
  <PresentationFormat>Affichage à l'écran (4:3)</PresentationFormat>
  <Paragraphs>307</Paragraphs>
  <Slides>44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3" baseType="lpstr">
      <vt:lpstr>Malgun Gothic</vt:lpstr>
      <vt:lpstr>ＭＳ Ｐゴシック</vt:lpstr>
      <vt:lpstr>ＭＳ Ｐゴシック</vt:lpstr>
      <vt:lpstr>Arial</vt:lpstr>
      <vt:lpstr>Calibri</vt:lpstr>
      <vt:lpstr>Segoe UI Black</vt:lpstr>
      <vt:lpstr>system-ui</vt:lpstr>
      <vt:lpstr>Times New Roman</vt:lpstr>
      <vt:lpstr>Modèle par défaut</vt:lpstr>
      <vt:lpstr>La peer-review</vt:lpstr>
      <vt:lpstr>Besoin de données factuelles fiables</vt:lpstr>
      <vt:lpstr>The role of the peer-review process is questioned</vt:lpstr>
      <vt:lpstr>Le processus de peer-review</vt:lpstr>
      <vt:lpstr>The peer review system</vt:lpstr>
      <vt:lpstr>Les objetifs sont-il atteints</vt:lpstr>
      <vt:lpstr>   Quel niveau de preuve A Systematic Review and Meta-analysis of Interventions to Improve the Quality of Peer Review  </vt:lpstr>
      <vt:lpstr>Transparence– Impact du processus de peer review</vt:lpstr>
      <vt:lpstr>Transparence– Impact du processus de peer review</vt:lpstr>
      <vt:lpstr>Transparence des résultats publiés (peer-reviewed) vs postés dans les registres d’essais (pas de peer-review)</vt:lpstr>
      <vt:lpstr>Detection du ‘selective reporting of outcomes’</vt:lpstr>
      <vt:lpstr>Réduction des ‘spin’?</vt:lpstr>
      <vt:lpstr>Réduction des ‘spin’?</vt:lpstr>
      <vt:lpstr>Réduction des ‘spin’?</vt:lpstr>
      <vt:lpstr>Le processus d'évaluation par les pairs est-il exact ?</vt:lpstr>
      <vt:lpstr>Présentation PowerPoint</vt:lpstr>
      <vt:lpstr>Influence of authors’ prestige</vt:lpstr>
      <vt:lpstr>Quel est le problème?</vt:lpstr>
      <vt:lpstr>Présentation PowerPoint</vt:lpstr>
      <vt:lpstr>Importance des tâches</vt:lpstr>
      <vt:lpstr>A 2-step peer-review system to improve completeness of reporting. Theoretical background of the intervention</vt:lpstr>
      <vt:lpstr>Results </vt:lpstr>
      <vt:lpstr>Que faire?</vt:lpstr>
      <vt:lpstr>What could be done?</vt:lpstr>
      <vt:lpstr>Présentation PowerPoint</vt:lpstr>
      <vt:lpstr>Confiance dans les preprints?</vt:lpstr>
      <vt:lpstr>Confiance dans les preprints?</vt:lpstr>
      <vt:lpstr>Evaluation</vt:lpstr>
      <vt:lpstr>Modeling (Agent-based model) </vt:lpstr>
      <vt:lpstr>Présentation PowerPoint</vt:lpstr>
      <vt:lpstr>Présentation PowerPoint</vt:lpstr>
      <vt:lpstr>Conclusions</vt:lpstr>
      <vt:lpstr>Présentation PowerPoint</vt:lpstr>
      <vt:lpstr>Development of the intervention - COBPeer</vt:lpstr>
      <vt:lpstr>Development of the intervention – COBPeer training programme</vt:lpstr>
      <vt:lpstr>Assessment of the intervention</vt:lpstr>
      <vt:lpstr>Assessment of the intervention</vt:lpstr>
      <vt:lpstr>Results</vt:lpstr>
      <vt:lpstr>Results </vt:lpstr>
      <vt:lpstr>Présentation PowerPoint</vt:lpstr>
      <vt:lpstr>Mapping interventions?</vt:lpstr>
      <vt:lpstr>What should be the study design?</vt:lpstr>
      <vt:lpstr>What should be the outcome?</vt:lpstr>
      <vt:lpstr>What should be the outcome?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of Randomized Trials: Extension to Trials of NonPharmacologic Treatments</dc:title>
  <dc:creator>BIOSTAT11</dc:creator>
  <cp:lastModifiedBy>isabelle Boutron</cp:lastModifiedBy>
  <cp:revision>1029</cp:revision>
  <dcterms:created xsi:type="dcterms:W3CDTF">2006-01-10T13:20:11Z</dcterms:created>
  <dcterms:modified xsi:type="dcterms:W3CDTF">2024-10-18T07:56:20Z</dcterms:modified>
</cp:coreProperties>
</file>